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modernComment_10D_9A06E84C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BC3_688BE913.xml" ContentType="application/vnd.ms-powerpoint.comments+xml"/>
  <Override PartName="/ppt/notesSlides/notesSlide8.xml" ContentType="application/vnd.openxmlformats-officedocument.presentationml.notesSlide+xml"/>
  <Override PartName="/ppt/comments/modernComment_12F_F3E9481F.xml" ContentType="application/vnd.ms-powerpoint.comments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6" r:id="rId2"/>
    <p:sldId id="269" r:id="rId3"/>
    <p:sldId id="256" r:id="rId4"/>
    <p:sldId id="260" r:id="rId5"/>
    <p:sldId id="270" r:id="rId6"/>
    <p:sldId id="267" r:id="rId7"/>
    <p:sldId id="3028" r:id="rId8"/>
    <p:sldId id="3029" r:id="rId9"/>
    <p:sldId id="3033" r:id="rId10"/>
    <p:sldId id="3034" r:id="rId11"/>
    <p:sldId id="3035" r:id="rId12"/>
    <p:sldId id="3037" r:id="rId13"/>
    <p:sldId id="3038" r:id="rId14"/>
    <p:sldId id="3040" r:id="rId15"/>
    <p:sldId id="271" r:id="rId16"/>
    <p:sldId id="3011" r:id="rId17"/>
    <p:sldId id="3020" r:id="rId18"/>
    <p:sldId id="272" r:id="rId19"/>
    <p:sldId id="303" r:id="rId20"/>
    <p:sldId id="306" r:id="rId21"/>
    <p:sldId id="30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5D2A8E-672E-49D3-8358-2214AB66566B}">
          <p14:sldIdLst>
            <p14:sldId id="266"/>
            <p14:sldId id="269"/>
            <p14:sldId id="256"/>
            <p14:sldId id="260"/>
            <p14:sldId id="270"/>
            <p14:sldId id="267"/>
            <p14:sldId id="3028"/>
            <p14:sldId id="3029"/>
            <p14:sldId id="3033"/>
            <p14:sldId id="3034"/>
            <p14:sldId id="3035"/>
            <p14:sldId id="3037"/>
            <p14:sldId id="3038"/>
            <p14:sldId id="3040"/>
            <p14:sldId id="271"/>
            <p14:sldId id="3011"/>
            <p14:sldId id="3020"/>
            <p14:sldId id="272"/>
            <p14:sldId id="303"/>
            <p14:sldId id="306"/>
            <p14:sldId id="304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141D3F-486E-70ED-6066-9845B39DEF38}" name="Julian.Guedon" initials="J" userId="S::Julian.Guedon@tekura.school.nz::cb771d74-8fa9-4581-8ddc-8c6fe5faeddc" providerId="AD"/>
  <p188:author id="{E9969BB4-1FA3-7565-A21D-CB8ECCB36094}" name="Katie Hayes" initials="KH" userId="S::katie.hayes@tekura.school.nz::5117f0a4-4cbf-485b-8aa7-9514c95e44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>
        <p:scale>
          <a:sx n="86" d="100"/>
          <a:sy n="86" d="100"/>
        </p:scale>
        <p:origin x="4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omments/modernComment_10D_9A06E84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E722BB-AEB8-43FE-A0D1-3C71561B223B}" authorId="{E9969BB4-1FA3-7565-A21D-CB8ECCB36094}" created="2024-02-23T04:08:57.373">
    <pc:sldMkLst xmlns:pc="http://schemas.microsoft.com/office/powerpoint/2013/main/command">
      <pc:docMk/>
      <pc:sldMk cId="2584143948" sldId="269"/>
    </pc:sldMkLst>
    <p188:txBody>
      <a:bodyPr/>
      <a:lstStyle/>
      <a:p>
        <a:r>
          <a:rPr lang="en-US"/>
          <a:t>This first section can be reduced depending on what you want to cover for this audience, but I've kept a copy with all slides for future use!</a:t>
        </a:r>
      </a:p>
    </p188:txBody>
  </p188:cm>
</p188:cmLst>
</file>

<file path=ppt/comments/modernComment_12F_F3E948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AC4B9C8-87FD-4B71-A919-E5C70502ADBB}" authorId="{C2141D3F-486E-70ED-6066-9845B39DEF38}" status="resolved" created="2022-03-07T00:20:22.993">
    <pc:sldMkLst xmlns:pc="http://schemas.microsoft.com/office/powerpoint/2013/main/command">
      <pc:docMk/>
      <pc:sldMk cId="4092151839" sldId="303"/>
    </pc:sldMkLst>
    <p188:txBody>
      <a:bodyPr/>
      <a:lstStyle/>
      <a:p>
        <a:r>
          <a:rPr lang="en-NZ"/>
          <a:t>Add examples (onboarding)</a:t>
        </a:r>
      </a:p>
    </p188:txBody>
  </p188:cm>
  <p188:cm id="{E39A571F-AB6F-4176-ABA7-52DD18A9AF57}" authorId="{C2141D3F-486E-70ED-6066-9845B39DEF38}" created="2022-03-07T00:21:37.788">
    <pc:sldMkLst xmlns:pc="http://schemas.microsoft.com/office/powerpoint/2013/main/command">
      <pc:docMk/>
      <pc:sldMk cId="4092151839" sldId="303"/>
    </pc:sldMkLst>
    <p188:replyLst>
      <p188:reply id="{E8257B1C-3A3F-47EE-825A-957F78C722A0}" authorId="{C2141D3F-486E-70ED-6066-9845B39DEF38}" created="2022-03-07T02:31:53.883">
        <p188:txBody>
          <a:bodyPr/>
          <a:lstStyle/>
          <a:p>
            <a:r>
              <a:rPr lang="en-NZ"/>
              <a:t>[@Michael Tompson]: text on the side</a:t>
            </a:r>
          </a:p>
        </p188:txBody>
      </p188:reply>
    </p188:replyLst>
    <p188:txBody>
      <a:bodyPr/>
      <a:lstStyle/>
      <a:p>
        <a:r>
          <a:rPr lang="en-NZ"/>
          <a:t>+ Modular aspects</a:t>
        </a:r>
      </a:p>
    </p188:txBody>
  </p188:cm>
</p188:cmLst>
</file>

<file path=ppt/comments/modernComment_BC3_688BE9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299F78-25F5-473C-9839-03D62AD570CD}" authorId="{E9969BB4-1FA3-7565-A21D-CB8ECCB36094}" created="2024-02-23T01:32:29.91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753999635" sldId="3011"/>
      <ac:spMk id="7" creationId="{5A6B4E5F-CDA4-2BC0-BC9B-E80E498F2678}"/>
      <ac:txMk cp="306" len="23">
        <ac:context len="455" hash="1422081157"/>
      </ac:txMk>
    </ac:txMkLst>
    <p188:pos x="2547937" y="3036093"/>
    <p188:txBody>
      <a:bodyPr/>
      <a:lstStyle/>
      <a:p>
        <a:r>
          <a:rPr lang="en-US"/>
          <a:t>Need to name study/sources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F8FF7-83B6-4588-BEB0-4128F4444B2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242BC-AACF-4F7C-8877-95DCA38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37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Notes from Julian: video will auto-play. Can be talked over (it only demonstrates the simplicity of the tool and the dynamic aspects of the questions)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242BC-AACF-4F7C-8877-95DCA388A5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83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Notes from Julian: quick view of how </a:t>
            </a:r>
            <a:r>
              <a:rPr lang="en-NZ" err="1"/>
              <a:t>questionaires</a:t>
            </a:r>
            <a:r>
              <a:rPr lang="en-NZ"/>
              <a:t> are fully customisable.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242BC-AACF-4F7C-8877-95DCA388A5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39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Illustration of principle #1: Applicants can always continue and should not be blocked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242BC-AACF-4F7C-8877-95DCA388A5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9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Notes from Julian: Shows how we favour free-text expression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242BC-AACF-4F7C-8877-95DCA388A5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6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Notes from Julian: the video will auto-play and show what kaimahi see.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242BC-AACF-4F7C-8877-95DCA388A5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58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Notes from Julian: A quick view of our ‘hidden’ capabilities on the onboarding tool. Oliver can explain those domains if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242BC-AACF-4F7C-8877-95DCA388A5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4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47450-BDA7-402D-93C5-4CE93B4158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47450-BDA7-402D-93C5-4CE93B4158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65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10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878B8-61EF-9309-D901-661B559CD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5EE7B-4FA7-0B4F-88B5-36E4E740A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00E1-2234-8F70-847C-F923D136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453B-CB1D-46BF-A76D-3A07D01CBE97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15069-E817-08C7-97E3-D40B7A85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D9D80-D764-1887-4606-446DB9D7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6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2D242-3653-C094-30B7-8C871A45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3A0EB1-B28F-B57A-45B9-CFCAA89B1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D809F-238F-84FE-77FF-DCCCB00D0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268D4-9218-4D1F-9E09-2AFF07E3EC75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A809E-D122-3FE8-E9CC-61003421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D905B-5254-5B34-8C28-0328A6AB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87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B287BD-641E-445A-C0C1-D43D9AABE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0C0C4-23C8-3101-CDB3-575B7DD80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EA37B-5FDF-92CD-B0EF-018CD870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66F-E58A-48C4-9D82-02C0C354FE6C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C0D22-6C4C-BEF6-FFFD-247250AA5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8799-16E0-60F0-BB79-7E1515CA1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1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BAADCCA-EA57-4AFF-8851-CF6B7A617949}"/>
              </a:ext>
            </a:extLst>
          </p:cNvPr>
          <p:cNvGrpSpPr/>
          <p:nvPr userDrawn="1"/>
        </p:nvGrpSpPr>
        <p:grpSpPr>
          <a:xfrm>
            <a:off x="6942940" y="1171527"/>
            <a:ext cx="4659930" cy="4564830"/>
            <a:chOff x="6145822" y="896815"/>
            <a:chExt cx="5169878" cy="5064370"/>
          </a:xfrm>
          <a:solidFill>
            <a:schemeClr val="accent1"/>
          </a:solidFill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CF540BB8-D8E1-4DAA-A2FF-693B927057F0}"/>
                </a:ext>
              </a:extLst>
            </p:cNvPr>
            <p:cNvSpPr/>
            <p:nvPr/>
          </p:nvSpPr>
          <p:spPr>
            <a:xfrm>
              <a:off x="6251330" y="896815"/>
              <a:ext cx="5064370" cy="5064370"/>
            </a:xfrm>
            <a:prstGeom prst="chord">
              <a:avLst>
                <a:gd name="adj1" fmla="val 16615425"/>
                <a:gd name="adj2" fmla="val 110159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CABAD28-0DBB-4658-B9D0-9C7E26032D6A}"/>
                </a:ext>
              </a:extLst>
            </p:cNvPr>
            <p:cNvSpPr/>
            <p:nvPr/>
          </p:nvSpPr>
          <p:spPr>
            <a:xfrm>
              <a:off x="6145822" y="2708030"/>
              <a:ext cx="228600" cy="228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E6C6021-D666-47C3-A2D4-C6B2D0DB41E4}"/>
                </a:ext>
              </a:extLst>
            </p:cNvPr>
            <p:cNvSpPr/>
            <p:nvPr/>
          </p:nvSpPr>
          <p:spPr>
            <a:xfrm>
              <a:off x="6183922" y="2107223"/>
              <a:ext cx="381000" cy="381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0085D9D-4D40-40C0-B8D5-45E4BA7633E9}"/>
                </a:ext>
              </a:extLst>
            </p:cNvPr>
            <p:cNvSpPr/>
            <p:nvPr/>
          </p:nvSpPr>
          <p:spPr>
            <a:xfrm>
              <a:off x="6515029" y="1773116"/>
              <a:ext cx="228600" cy="228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E39E03-8BC6-4E7E-8C38-CC83C443A9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25640" y="1353928"/>
            <a:ext cx="4150151" cy="4146761"/>
          </a:xfrm>
          <a:custGeom>
            <a:avLst/>
            <a:gdLst>
              <a:gd name="connsiteX0" fmla="*/ 2140651 w 4150151"/>
              <a:gd name="connsiteY0" fmla="*/ 1021 h 4146761"/>
              <a:gd name="connsiteX1" fmla="*/ 2892635 w 4150151"/>
              <a:gd name="connsiteY1" fmla="*/ 167892 h 4146761"/>
              <a:gd name="connsiteX2" fmla="*/ 4149714 w 4150151"/>
              <a:gd name="connsiteY2" fmla="*/ 2117581 h 4146761"/>
              <a:gd name="connsiteX3" fmla="*/ 2104037 w 4150151"/>
              <a:gd name="connsiteY3" fmla="*/ 4146761 h 4146761"/>
              <a:gd name="connsiteX4" fmla="*/ 1973916 w 4150151"/>
              <a:gd name="connsiteY4" fmla="*/ 4146761 h 4146761"/>
              <a:gd name="connsiteX5" fmla="*/ 1943275 w 4150151"/>
              <a:gd name="connsiteY5" fmla="*/ 4145982 h 4146761"/>
              <a:gd name="connsiteX6" fmla="*/ 161340 w 4150151"/>
              <a:gd name="connsiteY6" fmla="*/ 2877162 h 4146761"/>
              <a:gd name="connsiteX7" fmla="*/ 613782 w 4150151"/>
              <a:gd name="connsiteY7" fmla="*/ 601897 h 4146761"/>
              <a:gd name="connsiteX8" fmla="*/ 2140651 w 4150151"/>
              <a:gd name="connsiteY8" fmla="*/ 1021 h 414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0151" h="4146761">
                <a:moveTo>
                  <a:pt x="2140651" y="1021"/>
                </a:moveTo>
                <a:cubicBezTo>
                  <a:pt x="2394800" y="8999"/>
                  <a:pt x="2649792" y="63797"/>
                  <a:pt x="2892635" y="167892"/>
                </a:cubicBezTo>
                <a:cubicBezTo>
                  <a:pt x="3669734" y="500997"/>
                  <a:pt x="4167023" y="1272275"/>
                  <a:pt x="4149714" y="2117581"/>
                </a:cubicBezTo>
                <a:lnTo>
                  <a:pt x="2104037" y="4146761"/>
                </a:lnTo>
                <a:lnTo>
                  <a:pt x="1973916" y="4146761"/>
                </a:lnTo>
                <a:lnTo>
                  <a:pt x="1943275" y="4145982"/>
                </a:lnTo>
                <a:cubicBezTo>
                  <a:pt x="1161185" y="4096430"/>
                  <a:pt x="467717" y="3608197"/>
                  <a:pt x="161340" y="2877162"/>
                </a:cubicBezTo>
                <a:cubicBezTo>
                  <a:pt x="-165463" y="2097391"/>
                  <a:pt x="13519" y="1197320"/>
                  <a:pt x="613782" y="601897"/>
                </a:cubicBezTo>
                <a:cubicBezTo>
                  <a:pt x="1026462" y="192545"/>
                  <a:pt x="1581521" y="-16527"/>
                  <a:pt x="2140651" y="102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2507"/>
      </p:ext>
    </p:extLst>
  </p:cSld>
  <p:clrMapOvr>
    <a:masterClrMapping/>
  </p:clrMapOvr>
  <p:transition spd="med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4501416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7967565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64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5920E-99A6-3E40-8292-52CA1A1B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C62D-059E-54A6-AB8F-D012D36A9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4D0C3-0651-F8B2-DD9C-B42FA854D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5838-0FDE-45A9-9D17-756AB5BA4494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40D69-B27B-5E4C-8190-7D4372DB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A739D-4BDD-5596-DB69-2AAA671A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9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3C507-6BDE-FFD6-753F-82F05E98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BD49A-F330-F168-5AF5-D635F2B21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600C4-4A87-98AE-F97D-6A28AF87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F995-12A6-4B16-9E2D-7E26899F8ED4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CDC7D-3EA7-7872-5038-E06DAD89A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052C5-DEB2-EB96-2128-78338F6ED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0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19F7-BB07-32EC-42AD-EF2E10D42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C5857-06B1-5D16-BFF8-4768BECF5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AC686-7BCD-4857-14AB-E4B20A110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A1EA5-3AE2-7763-C1EF-6C10C8672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ECA-0A66-46DD-889E-D4947C660F3C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00E1A-41A0-0ACD-6001-817ADD185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FFA40-17C8-DDB5-D583-E9E08407B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6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66A42-F97E-DE67-E41E-290E498D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02C1F-A71D-4AAB-8056-F0873FDAC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3B70B-6C0D-79FB-D64E-6F7580C95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874F66-82B0-37A8-A09C-9D71DCF8A0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A75F4-09CA-ACAE-9529-C889B4410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EC34D-0ABF-D803-1600-D28FFED99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8685-A02B-4697-A942-AC0C1A0844C7}" type="datetime1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B322D5-B24D-0C28-73FF-519B2266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A57A45-CE27-3FDB-175E-C6A49F1D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8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1754-0390-19D1-DE24-5C103733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520B1-5FA2-CB4E-DF1E-7928B8B19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9FE6-09AC-4F49-BD78-FE45EFAFA766}" type="datetime1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D5A3B-0C4E-6994-5440-C079D20B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06372-3677-C29F-DEF4-643225FD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6239A-F4AC-A6BD-C9D8-3D1B31C90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99F7-CF11-41F0-A512-6964F7780434}" type="datetime1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D40D99-847B-2082-15AB-07182431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2B02A-1561-0673-7D71-F4AC109A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0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2C5B-506B-402B-01B6-2852C1E87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BD5B-7F99-586C-7EF8-BCA3430AA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D52FD-2539-B0BB-130B-FA90C9CB7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2DC4C-68D2-8308-DD5D-A11847075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72C-FCE1-43B6-98D6-D25A38668464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F10F7-D428-1425-4BB9-8C3DA2C1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E2287-537A-A34E-CA3D-8E0459EC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C2BD7-0878-A838-BD69-92043B83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A13004-B995-F6CF-08AA-3F9A7FF0C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F54F4-448E-D0CD-8D1B-18D67E3EF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70A0-C256-667C-21FE-BC83C21BF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3C3E-6DA6-4FDF-A0BD-1B5A7585293A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0813F-FBE8-39AE-51BD-CF0E1D5A4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730CFC-EAC7-9BCD-B438-CFE0BEA2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1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525B65-6974-7CDB-5092-37DCF2E1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E15D7-27F1-795F-A51D-A93E2BA20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D236F-CC7F-5D16-3D5E-5C078D377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ED5CFF-8948-47E0-8151-115D5C61E09B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9E7D7-864F-B069-F416-3EB8C89BA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fr-FR"/>
              <a:t>Te Kura Communications - September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32D8A-BD0C-0B59-BDCB-22CFB3D26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4C68A-80A9-4D2D-BFA1-E1F3926FC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BC3_688BE9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microsoft.com/office/2018/10/relationships/comments" Target="../comments/modernComment_12F_F3E9481F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D_9A06E84C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boys sitting on a stone wall&#10;&#10;Description automatically generated">
            <a:extLst>
              <a:ext uri="{FF2B5EF4-FFF2-40B4-BE49-F238E27FC236}">
                <a16:creationId xmlns:a16="http://schemas.microsoft.com/office/drawing/2014/main" id="{AC9C6CB6-1BE4-77AB-B369-9AFC1F0DE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563" y="2229861"/>
            <a:ext cx="5417560" cy="40461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4E695-D9A4-05D1-7750-6720C5171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629" y="567389"/>
            <a:ext cx="4225290" cy="4165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err="1">
                <a:solidFill>
                  <a:srgbClr val="FFFFFF"/>
                </a:solidFill>
              </a:rPr>
              <a:t>Te</a:t>
            </a:r>
            <a:r>
              <a:rPr lang="en-US" sz="4000" b="1">
                <a:solidFill>
                  <a:srgbClr val="FFFFFF"/>
                </a:solidFill>
              </a:rPr>
              <a:t> Aho o </a:t>
            </a:r>
            <a:r>
              <a:rPr lang="en-US" sz="4000" b="1" err="1">
                <a:solidFill>
                  <a:srgbClr val="FFFFFF"/>
                </a:solidFill>
              </a:rPr>
              <a:t>Te</a:t>
            </a:r>
            <a:r>
              <a:rPr lang="en-US" sz="4000" b="1">
                <a:solidFill>
                  <a:srgbClr val="FFFFFF"/>
                </a:solidFill>
              </a:rPr>
              <a:t> Kura Pounamu</a:t>
            </a:r>
            <a:br>
              <a:rPr lang="en-US" sz="4000"/>
            </a:br>
            <a:br>
              <a:rPr lang="en-US" sz="4000"/>
            </a:br>
            <a:r>
              <a:rPr lang="en-US" sz="4000">
                <a:solidFill>
                  <a:srgbClr val="FFFFFF"/>
                </a:solidFill>
              </a:rPr>
              <a:t>Connecting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with communities for </a:t>
            </a:r>
            <a:r>
              <a:rPr lang="en-US" sz="4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ākonga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success</a:t>
            </a:r>
            <a:endParaRPr lang="en-US" sz="4000" kern="12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22DBD-BD5A-7FBD-EE83-FCCAD66C5E72}"/>
              </a:ext>
            </a:extLst>
          </p:cNvPr>
          <p:cNvSpPr txBox="1"/>
          <p:nvPr/>
        </p:nvSpPr>
        <p:spPr>
          <a:xfrm>
            <a:off x="423611" y="5241882"/>
            <a:ext cx="4345781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March 2024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Te Rina Leonard, Chief Executive</a:t>
            </a:r>
          </a:p>
          <a:p>
            <a:r>
              <a:rPr lang="en-US" sz="1400" dirty="0">
                <a:solidFill>
                  <a:schemeClr val="bg1"/>
                </a:solidFill>
              </a:rPr>
              <a:t>Oliver </a:t>
            </a:r>
            <a:r>
              <a:rPr lang="en-US" sz="1400" dirty="0" err="1">
                <a:solidFill>
                  <a:schemeClr val="bg1"/>
                </a:solidFill>
              </a:rPr>
              <a:t>Kremesec</a:t>
            </a:r>
            <a:r>
              <a:rPr lang="en-US" sz="1400" dirty="0">
                <a:solidFill>
                  <a:schemeClr val="bg1"/>
                </a:solidFill>
              </a:rPr>
              <a:t>, Information Resources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Michael Tompson, Deputy Chief Executive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www.tekura.school.nz</a:t>
            </a:r>
          </a:p>
        </p:txBody>
      </p:sp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3D4DB022-B02D-C325-C4E6-FC3FE1CDF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394" y="46781"/>
            <a:ext cx="4116761" cy="144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23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3D78D-8C92-0CEB-2120-CFA82D834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9" y="1262744"/>
            <a:ext cx="2819400" cy="4351338"/>
          </a:xfrm>
        </p:spPr>
        <p:txBody>
          <a:bodyPr anchor="t">
            <a:normAutofit/>
          </a:bodyPr>
          <a:lstStyle/>
          <a:p>
            <a:r>
              <a:rPr lang="en-US" sz="2000" dirty="0"/>
              <a:t>Fully </a:t>
            </a:r>
            <a:r>
              <a:rPr lang="en-US" sz="2000" dirty="0" err="1"/>
              <a:t>customisable</a:t>
            </a:r>
            <a:r>
              <a:rPr lang="en-US" sz="2000" dirty="0"/>
              <a:t> questionnaire</a:t>
            </a:r>
          </a:p>
          <a:p>
            <a:r>
              <a:rPr lang="en-US" sz="2000" b="1" i="1" dirty="0"/>
              <a:t>Dynamic reflex questions “creating a personalized set of next steps”</a:t>
            </a:r>
          </a:p>
          <a:p>
            <a:r>
              <a:rPr lang="en-US" sz="2000" dirty="0"/>
              <a:t>Directly in the hands of Te Kura users</a:t>
            </a:r>
            <a:endParaRPr lang="en-NZ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006E6-EFDA-B546-0478-62A0AECA7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899" y="1262744"/>
            <a:ext cx="7945958" cy="46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803AA-5C65-3009-F00D-BE108F92F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06863"/>
            <a:ext cx="3273330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Principle #1: 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Avoid blocking applicants</a:t>
            </a:r>
          </a:p>
        </p:txBody>
      </p:sp>
      <p:pic>
        <p:nvPicPr>
          <p:cNvPr id="6" name="Content Placeholder 5" descr="A screenshot of a computer application&#10;&#10;Description automatically generated">
            <a:extLst>
              <a:ext uri="{FF2B5EF4-FFF2-40B4-BE49-F238E27FC236}">
                <a16:creationId xmlns:a16="http://schemas.microsoft.com/office/drawing/2014/main" id="{36B518C6-4F46-CE9D-7DCF-EF22F98BD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58" y="467208"/>
            <a:ext cx="6948487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21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DCEA86-9EBB-E25C-1700-5EA180CA6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F721B57-0CA2-45B8-9547-58DEF190C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0BBE66-03C9-FB03-1D3D-3D6CFC9DE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FEDA7C-E51E-950E-06ED-0A4B4184D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C87571-0AFD-2623-F791-5130FF956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763E236-964A-1F02-0D64-B17D00796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92266-F2E9-DFE7-3171-753F22CA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39" y="1901956"/>
            <a:ext cx="3273330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Principle #2: 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 applicant tell you how they want to learn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F2D3846-4375-3AAC-CBB4-13D9C6E63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43" y="8909"/>
            <a:ext cx="745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15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21877F-9E69-897D-A404-E6C864172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7F428EE-7572-041C-8A3F-065B1CAE5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83EBAC-C0CC-258C-367F-5770F8F87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066126-1A7F-FEA5-1404-2E257AD0E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E29EF5-627D-37B9-B687-C808ADA75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E29B47-F084-9CDD-F3CA-9E70766B2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85ECC1-8604-47FB-9DD7-CE59B0B47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B30BF13-BCD5-DAC5-C9F3-C6A716A54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3CB0CC-F616-1776-00CC-3BEFAB700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8F08F-E169-9A81-EDE5-1CD66B558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905" y="224785"/>
            <a:ext cx="7055893" cy="4833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Overview – Backend system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EF3D1A-C906-C03B-EFA5-F988FFE336FA}"/>
              </a:ext>
            </a:extLst>
          </p:cNvPr>
          <p:cNvSpPr>
            <a:spLocks/>
          </p:cNvSpPr>
          <p:nvPr/>
        </p:nvSpPr>
        <p:spPr>
          <a:xfrm>
            <a:off x="8668753" y="926758"/>
            <a:ext cx="3022242" cy="553161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603504"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simple flag system, driven by </a:t>
            </a:r>
            <a:r>
              <a:rPr lang="en-US" sz="2000">
                <a:solidFill>
                  <a:srgbClr val="E8E8E8"/>
                </a:solidFill>
                <a:latin typeface="Aptos" panose="02110004020202020204"/>
              </a:rPr>
              <a:t>answers provided by </a:t>
            </a:r>
            <a:r>
              <a:rPr lang="en-US" sz="2000" err="1">
                <a:solidFill>
                  <a:srgbClr val="E8E8E8"/>
                </a:solidFill>
                <a:latin typeface="Aptos" panose="02110004020202020204"/>
              </a:rPr>
              <a:t>ākonga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defTabSz="603504">
              <a:spcAft>
                <a:spcPts val="600"/>
              </a:spcAft>
              <a:defRPr/>
            </a:pPr>
            <a:r>
              <a:rPr lang="en-US" sz="2000">
                <a:solidFill>
                  <a:srgbClr val="E8E8E8"/>
                </a:solidFill>
                <a:latin typeface="Aptos" panose="02110004020202020204"/>
              </a:rPr>
              <a:t>-</a:t>
            </a:r>
            <a:r>
              <a:rPr lang="en-US" sz="2000" dirty="0">
                <a:solidFill>
                  <a:srgbClr val="E8E8E8"/>
                </a:solidFill>
                <a:latin typeface="Aptos" panose="02110004020202020204"/>
              </a:rPr>
              <a:t> 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ptos" panose="02110004020202020204"/>
              </a:rPr>
              <a:t> 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ptos" panose="02110004020202020204"/>
              </a:rPr>
              <a:t>Green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ptos" panose="02110004020202020204"/>
              </a:rPr>
              <a:t> </a:t>
            </a:r>
            <a:r>
              <a:rPr lang="en-US" sz="2000" dirty="0">
                <a:solidFill>
                  <a:srgbClr val="E8E8E8"/>
                </a:solidFill>
                <a:latin typeface="Aptos" panose="02110004020202020204"/>
              </a:rPr>
              <a:t> Good</a:t>
            </a:r>
            <a:r>
              <a:rPr lang="en-US" sz="2000">
                <a:solidFill>
                  <a:srgbClr val="E8E8E8"/>
                </a:solidFill>
                <a:latin typeface="Aptos" panose="02110004020202020204"/>
              </a:rPr>
              <a:t> to go and automatically processed</a:t>
            </a:r>
            <a:endParaRPr lang="en-US" sz="2000" dirty="0">
              <a:solidFill>
                <a:srgbClr val="E8E8E8"/>
              </a:solidFill>
              <a:latin typeface="Aptos" panose="02110004020202020204"/>
            </a:endParaRPr>
          </a:p>
          <a:p>
            <a:pPr defTabSz="603504"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r>
              <a:rPr lang="en-US" sz="2000" dirty="0">
                <a:solidFill>
                  <a:srgbClr val="E8E8E8"/>
                </a:solidFill>
                <a:latin typeface="Aptos" panose="02110004020202020204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highlight>
                  <a:srgbClr val="8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highlight>
                  <a:srgbClr val="8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Purple</a:t>
            </a:r>
            <a:r>
              <a:rPr lang="en-US" sz="2000" dirty="0">
                <a:solidFill>
                  <a:srgbClr val="E8E8E8"/>
                </a:solidFill>
                <a:highlight>
                  <a:srgbClr val="800080"/>
                </a:highlight>
                <a:latin typeface="Aptos" panose="02110004020202020204"/>
              </a:rPr>
              <a:t>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Administrative information required, followed up by our Enrolment team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Aptos" panose="02110004020202020204"/>
            </a:endParaRPr>
          </a:p>
          <a:p>
            <a:pPr defTabSz="603504">
              <a:spcAft>
                <a:spcPts val="600"/>
              </a:spcAft>
              <a:defRPr/>
            </a:pPr>
            <a:r>
              <a:rPr lang="en-US" sz="2000">
                <a:solidFill>
                  <a:srgbClr val="E8E8E8"/>
                </a:solidFill>
                <a:latin typeface="Aptos" panose="02110004020202020204"/>
              </a:rPr>
              <a:t>-</a:t>
            </a:r>
            <a:r>
              <a:rPr lang="en-US" sz="2000" dirty="0">
                <a:solidFill>
                  <a:srgbClr val="E8E8E8"/>
                </a:solidFill>
                <a:latin typeface="Aptos" panose="02110004020202020204"/>
              </a:rPr>
              <a:t> </a:t>
            </a:r>
            <a:r>
              <a:rPr lang="en-US" sz="2000" dirty="0">
                <a:solidFill>
                  <a:srgbClr val="000000"/>
                </a:solidFill>
                <a:highlight>
                  <a:srgbClr val="FFFF00"/>
                </a:highlight>
                <a:latin typeface="Aptos" panose="02110004020202020204"/>
              </a:rPr>
              <a:t> </a:t>
            </a:r>
            <a:r>
              <a:rPr lang="en-US" sz="2000">
                <a:highlight>
                  <a:srgbClr val="FFFF00"/>
                </a:highlight>
                <a:latin typeface="Aptos" panose="02110004020202020204"/>
              </a:rPr>
              <a:t>Yellow</a:t>
            </a:r>
            <a:r>
              <a:rPr lang="en-US" sz="2000" dirty="0">
                <a:highlight>
                  <a:srgbClr val="FFFF00"/>
                </a:highlight>
                <a:latin typeface="Aptos" panose="02110004020202020204"/>
              </a:rPr>
              <a:t> </a:t>
            </a:r>
            <a:r>
              <a:rPr lang="en-US" sz="2000" dirty="0">
                <a:solidFill>
                  <a:srgbClr val="E8E8E8"/>
                </a:solidFill>
                <a:latin typeface="Aptos" panose="02110004020202020204"/>
              </a:rPr>
              <a:t> </a:t>
            </a:r>
            <a:r>
              <a:rPr lang="en-US" sz="2000">
                <a:solidFill>
                  <a:srgbClr val="E8E8E8"/>
                </a:solidFill>
                <a:latin typeface="Aptos" panose="02110004020202020204"/>
              </a:rPr>
              <a:t>Special attention required from our teaching teams</a:t>
            </a:r>
            <a:endParaRPr lang="en-US" sz="2000" dirty="0">
              <a:solidFill>
                <a:srgbClr val="E8E8E8"/>
              </a:solidFill>
              <a:latin typeface="Aptos" panose="02110004020202020204"/>
            </a:endParaRPr>
          </a:p>
          <a:p>
            <a:pPr defTabSz="603504"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r>
              <a:rPr lang="en-US" sz="2000" dirty="0">
                <a:solidFill>
                  <a:srgbClr val="E8E8E8"/>
                </a:solidFill>
                <a:latin typeface="Aptos" panose="02110004020202020204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Red</a:t>
            </a:r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  <a:latin typeface="Aptos" panose="02110004020202020204"/>
              </a:rPr>
              <a:t>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Blocking or concerning elements, requiring </a:t>
            </a:r>
            <a:r>
              <a:rPr lang="en-US" sz="2000">
                <a:solidFill>
                  <a:srgbClr val="E8E8E8"/>
                </a:solidFill>
                <a:latin typeface="Aptos" panose="02110004020202020204"/>
              </a:rPr>
              <a:t>contacting the student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2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A130EE5D-268F-B5B4-177A-C32EEEAAC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481" y="1069277"/>
            <a:ext cx="7967605" cy="471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4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59BB5E-DA7F-A08A-BC93-EC4577211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B0D308-ED23-EB4D-01DB-F4A737A6A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C8318F-551A-5219-89DA-E455E023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B2E9AF-A324-17F4-4B63-B7E9A3AF7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4A335D-9AFA-62F7-41B6-DDA8AD70F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E9390E-498C-94AA-5A3D-E3EC47E78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FB4A12-2A8A-80BD-7D46-3170D2E18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12EB5-CE7B-E2F7-3B12-4D9EB008B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Behind the </a:t>
            </a:r>
            <a:r>
              <a:rPr lang="en-US" sz="4000">
                <a:solidFill>
                  <a:srgbClr val="FFFFFF"/>
                </a:solidFill>
              </a:rPr>
              <a:t>scenes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1B6C2-70F9-2C0D-F035-78ACC6B63876}"/>
              </a:ext>
            </a:extLst>
          </p:cNvPr>
          <p:cNvSpPr>
            <a:spLocks/>
          </p:cNvSpPr>
          <p:nvPr/>
        </p:nvSpPr>
        <p:spPr>
          <a:xfrm>
            <a:off x="4404766" y="424248"/>
            <a:ext cx="2061717" cy="528504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603504"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Full integration with ITS/SMS, including notes, student records, admission status</a:t>
            </a:r>
            <a:br>
              <a:rPr lang="en-US" sz="2000" dirty="0">
                <a:solidFill>
                  <a:prstClr val="black"/>
                </a:solidFill>
                <a:latin typeface="Aptos" panose="02110004020202020204"/>
              </a:rPr>
            </a:b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603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ptos" panose="02110004020202020204"/>
            </a:endParaRPr>
          </a:p>
          <a:p>
            <a:pPr defTabSz="603504">
              <a:spcAft>
                <a:spcPts val="600"/>
              </a:spcAft>
              <a:defRPr/>
            </a:pPr>
            <a:br>
              <a:rPr lang="en-US" sz="2000" dirty="0">
                <a:solidFill>
                  <a:prstClr val="black"/>
                </a:solidFill>
                <a:latin typeface="Aptos" panose="02110004020202020204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Full integration with other systems such as our 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Laptop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Connectivity subsidy program</a:t>
            </a: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ACF0A-FA5E-3F6F-0E8E-1D8DB9FC9D6E}"/>
              </a:ext>
            </a:extLst>
          </p:cNvPr>
          <p:cNvSpPr>
            <a:spLocks/>
          </p:cNvSpPr>
          <p:nvPr/>
        </p:nvSpPr>
        <p:spPr>
          <a:xfrm>
            <a:off x="6861738" y="424247"/>
            <a:ext cx="2231826" cy="547153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 defTabSz="603504"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Ability to process complete, partial, or complex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enrolment </a:t>
            </a:r>
            <a:br>
              <a:rPr lang="en-US" sz="2000" dirty="0">
                <a:solidFill>
                  <a:prstClr val="black"/>
                </a:solidFill>
                <a:latin typeface="Aptos" panose="02110004020202020204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applications seamlessly</a:t>
            </a:r>
            <a:endParaRPr lang="en-US" dirty="0">
              <a:solidFill>
                <a:prstClr val="black"/>
              </a:solidFill>
            </a:endParaRPr>
          </a:p>
          <a:p>
            <a:pPr marL="0" marR="0" lvl="0" indent="0" algn="ctr" defTabSz="603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ptos" panose="02110004020202020204"/>
            </a:endParaRPr>
          </a:p>
          <a:p>
            <a:pPr algn="ctr" defTabSz="603504">
              <a:spcAft>
                <a:spcPts val="600"/>
              </a:spcAft>
              <a:defRPr/>
            </a:pPr>
            <a:br>
              <a:rPr lang="en-US" sz="2000" dirty="0">
                <a:solidFill>
                  <a:prstClr val="black"/>
                </a:solidFill>
                <a:latin typeface="Aptos" panose="02110004020202020204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Ability to perform tasks that ITS/SMS cannot, such as informing special staff even before admission</a:t>
            </a: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824E2-A986-2B06-9415-A0E886D7C29C}"/>
              </a:ext>
            </a:extLst>
          </p:cNvPr>
          <p:cNvSpPr>
            <a:spLocks/>
          </p:cNvSpPr>
          <p:nvPr/>
        </p:nvSpPr>
        <p:spPr>
          <a:xfrm>
            <a:off x="9546546" y="427166"/>
            <a:ext cx="2160180" cy="553447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marR="0" lvl="0" indent="0" algn="r" defTabSz="603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Staff friendly: what is ‘red’ or ‘yellow’ today may later be reassessed without IT intervention</a:t>
            </a:r>
          </a:p>
          <a:p>
            <a:pPr marL="0" marR="0" lvl="0" indent="0" algn="r" defTabSz="603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r" defTabSz="603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Future proof: open text fields capture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sentiments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which cannot fit in a yes/no question</a:t>
            </a: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D7AF1F9-2588-E011-3FC8-BC3B8FBEE5DE}"/>
              </a:ext>
            </a:extLst>
          </p:cNvPr>
          <p:cNvSpPr>
            <a:spLocks/>
          </p:cNvSpPr>
          <p:nvPr/>
        </p:nvSpPr>
        <p:spPr>
          <a:xfrm>
            <a:off x="4401162" y="5666874"/>
            <a:ext cx="7506011" cy="78505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marR="0" lvl="0" indent="0" algn="l" defTabSz="603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Agile and collaborative: we release constantly, open new gateways frequently, and change questions whenever we need to</a:t>
            </a:r>
            <a:endParaRPr kumimoji="0" lang="en-N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5770E2-F386-FC44-07C2-DED1903D0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28BF4-6A4A-DB46-E047-B3CF1193B8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Personalised learning</a:t>
            </a:r>
            <a:endParaRPr lang="en-NZ" sz="480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DC59-E376-C76F-090C-B94C703BB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Connecting with our ākonga</a:t>
            </a:r>
          </a:p>
        </p:txBody>
      </p:sp>
    </p:spTree>
    <p:extLst>
      <p:ext uri="{BB962C8B-B14F-4D97-AF65-F5344CB8AC3E}">
        <p14:creationId xmlns:p14="http://schemas.microsoft.com/office/powerpoint/2010/main" val="935295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475A217-184A-4C5B-8B4A-5BFEA994809F}"/>
              </a:ext>
            </a:extLst>
          </p:cNvPr>
          <p:cNvSpPr/>
          <p:nvPr/>
        </p:nvSpPr>
        <p:spPr>
          <a:xfrm>
            <a:off x="395720" y="421117"/>
            <a:ext cx="600526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spc="11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Bold"/>
                <a:ea typeface="Lato Black"/>
                <a:cs typeface="Poppins Bold"/>
              </a:rPr>
              <a:t>The E-waste environmental scene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978706-7911-42AE-83A3-F2682C61FDB8}"/>
              </a:ext>
            </a:extLst>
          </p:cNvPr>
          <p:cNvCxnSpPr/>
          <p:nvPr/>
        </p:nvCxnSpPr>
        <p:spPr>
          <a:xfrm>
            <a:off x="520842" y="1194883"/>
            <a:ext cx="61345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FB38A85-B137-4D02-A326-FAD4FDAB75D3}"/>
              </a:ext>
            </a:extLst>
          </p:cNvPr>
          <p:cNvSpPr/>
          <p:nvPr/>
        </p:nvSpPr>
        <p:spPr>
          <a:xfrm>
            <a:off x="395720" y="1800718"/>
            <a:ext cx="5233642" cy="37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endParaRPr lang="en-GB" sz="160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6B4E5F-CDA4-2BC0-BC9B-E80E498F2678}"/>
              </a:ext>
            </a:extLst>
          </p:cNvPr>
          <p:cNvSpPr/>
          <p:nvPr/>
        </p:nvSpPr>
        <p:spPr>
          <a:xfrm>
            <a:off x="395720" y="1353928"/>
            <a:ext cx="6330200" cy="66018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N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Lato Black"/>
                <a:cs typeface="Poppins"/>
              </a:rPr>
              <a:t>Electronic waste currently constitutes </a:t>
            </a:r>
            <a:r>
              <a:rPr lang="en-NZ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Lato Black"/>
                <a:cs typeface="Poppins"/>
              </a:rPr>
              <a:t>2-3%</a:t>
            </a:r>
            <a:r>
              <a:rPr lang="en-N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Lato Black"/>
                <a:cs typeface="Poppins"/>
              </a:rPr>
              <a:t> of municipal waste but is responsible for almost </a:t>
            </a:r>
            <a:r>
              <a:rPr lang="en-NZ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Lato Black"/>
                <a:cs typeface="Poppins"/>
              </a:rPr>
              <a:t>70% of our toxic waste</a:t>
            </a:r>
          </a:p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N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Lato Black"/>
                <a:cs typeface="Poppins"/>
              </a:rPr>
              <a:t>Electronic waste is the fastest growing waste stream in NZ, estimated at 90,000 tonnes per annum </a:t>
            </a:r>
            <a:endParaRPr lang="en-NZ" sz="200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N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Lato Black"/>
                <a:cs typeface="Poppins"/>
              </a:rPr>
              <a:t>E-waste affects nearly every system in the human body due to a plethora of toxic components</a:t>
            </a:r>
          </a:p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N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Lato Black"/>
                <a:cs typeface="Poppins"/>
              </a:rPr>
              <a:t>A recent UK study shows that by extending the use of electronics for just 12 months, it is the equivalent of taking two million cars off the road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endParaRPr lang="en-NZ" sz="200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endParaRPr lang="en-NZ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0519D5A-945E-8ED3-5494-EF4D6716E1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14806" r="14806"/>
          <a:stretch/>
        </p:blipFill>
        <p:spPr/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5C2443-66CC-CADB-7591-7FF5F335D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055" y="1348953"/>
            <a:ext cx="4151736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96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475A217-184A-4C5B-8B4A-5BFEA994809F}"/>
              </a:ext>
            </a:extLst>
          </p:cNvPr>
          <p:cNvSpPr/>
          <p:nvPr/>
        </p:nvSpPr>
        <p:spPr>
          <a:xfrm>
            <a:off x="395719" y="421117"/>
            <a:ext cx="1016448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spc="11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 Bold"/>
                <a:ea typeface="Lato Black"/>
                <a:cs typeface="Poppins Bold"/>
              </a:rPr>
              <a:t>Te</a:t>
            </a:r>
            <a:r>
              <a:rPr lang="en-GB" sz="2400" b="1" spc="11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Bold"/>
                <a:ea typeface="Lato Black"/>
                <a:cs typeface="Poppins Bold"/>
              </a:rPr>
              <a:t> Kura Laptop and Connectivity programme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978706-7911-42AE-83A3-F2682C61FDB8}"/>
              </a:ext>
            </a:extLst>
          </p:cNvPr>
          <p:cNvCxnSpPr/>
          <p:nvPr/>
        </p:nvCxnSpPr>
        <p:spPr>
          <a:xfrm>
            <a:off x="531859" y="1065523"/>
            <a:ext cx="61345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FB38A85-B137-4D02-A326-FAD4FDAB75D3}"/>
              </a:ext>
            </a:extLst>
          </p:cNvPr>
          <p:cNvSpPr/>
          <p:nvPr/>
        </p:nvSpPr>
        <p:spPr>
          <a:xfrm>
            <a:off x="303356" y="1258964"/>
            <a:ext cx="6587300" cy="52239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Lato Black"/>
                <a:cs typeface="Poppins"/>
              </a:rPr>
              <a:t>Through the Onboard tool we are able to determine which students are eligible for a laptop and internet connectivity bundle. </a:t>
            </a:r>
          </a:p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Lato Black"/>
                <a:cs typeface="Poppins"/>
              </a:rPr>
              <a:t>Through a partnership with Remark-IT we supply these inclusive with antivirus protection, anti-theft protection, dispatch and recovery, and ongoing support.</a:t>
            </a:r>
          </a:p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NZ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Lato Black"/>
                <a:cs typeface="Poppins"/>
              </a:rPr>
              <a:t>Te Kura’s supply chain is carbon neutral and is the largest operator of refurbished devices in New Zealand.</a:t>
            </a:r>
          </a:p>
          <a:p>
            <a:pPr marL="285750" indent="-285750"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NZ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Lato Black"/>
                <a:cs typeface="Poppins"/>
              </a:rPr>
              <a:t>Our unit cost is 75% less than buying new devices, saving approximately $76M NZD or (836M Rand) of tax-payers’ money.</a:t>
            </a:r>
            <a:endParaRPr lang="en-NZ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  <a:p>
            <a:pPr>
              <a:lnSpc>
                <a:spcPct val="120000"/>
              </a:lnSpc>
              <a:spcBef>
                <a:spcPts val="900"/>
              </a:spcBef>
              <a:buClr>
                <a:schemeClr val="accent2"/>
              </a:buClr>
              <a:defRPr/>
            </a:pP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9D3B781-E5D4-9B93-2EC8-AD232E2C62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0525" r="10525"/>
          <a:stretch/>
        </p:blipFill>
        <p:spPr>
          <a:xfrm>
            <a:off x="7226300" y="1355725"/>
            <a:ext cx="4149725" cy="414655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811BE-CEB8-0938-35FF-8D33F680E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00" y="1355725"/>
            <a:ext cx="4151736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949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C7EA0A-865E-F8C4-78BC-791864FD2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2D8E00-522A-BB43-8D6E-60CBA92266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Te Kura’s digital approach </a:t>
            </a:r>
            <a:endParaRPr lang="en-NZ" sz="48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AC9B5F-B85E-E319-47F1-FDAB03DB6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Our digital strategy and principles</a:t>
            </a:r>
            <a:endParaRPr lang="en-N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3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9E11930B-BAA3-8C34-5C35-5DE6DA2FE776}"/>
              </a:ext>
            </a:extLst>
          </p:cNvPr>
          <p:cNvGrpSpPr/>
          <p:nvPr/>
        </p:nvGrpSpPr>
        <p:grpSpPr>
          <a:xfrm>
            <a:off x="5569732" y="2029342"/>
            <a:ext cx="1756756" cy="2211194"/>
            <a:chOff x="5569732" y="2029342"/>
            <a:chExt cx="1756756" cy="221119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F67AAF-7972-1909-8ABA-9318B2451814}"/>
                </a:ext>
              </a:extLst>
            </p:cNvPr>
            <p:cNvCxnSpPr>
              <a:cxnSpLocks/>
            </p:cNvCxnSpPr>
            <p:nvPr/>
          </p:nvCxnSpPr>
          <p:spPr>
            <a:xfrm>
              <a:off x="5569732" y="2041598"/>
              <a:ext cx="0" cy="21906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DA3D5DD-01E8-2744-D5DD-92EDE92B5649}"/>
                </a:ext>
              </a:extLst>
            </p:cNvPr>
            <p:cNvGrpSpPr/>
            <p:nvPr/>
          </p:nvGrpSpPr>
          <p:grpSpPr>
            <a:xfrm>
              <a:off x="5571781" y="2029342"/>
              <a:ext cx="1754707" cy="2211194"/>
              <a:chOff x="5571781" y="2029342"/>
              <a:chExt cx="1754707" cy="221119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373F2F5-324A-6C00-FC8B-3980CCD6BBDD}"/>
                  </a:ext>
                </a:extLst>
              </p:cNvPr>
              <p:cNvCxnSpPr/>
              <p:nvPr/>
            </p:nvCxnSpPr>
            <p:spPr>
              <a:xfrm>
                <a:off x="5585639" y="2029342"/>
                <a:ext cx="174084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B6A20CB-7C8B-2D8A-BD7A-F1D3F92CAA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85639" y="4237765"/>
                <a:ext cx="174084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E1E66B1-BBD3-DBD6-B8C2-EDEBF9275C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71781" y="3159879"/>
                <a:ext cx="174084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87489BD-7B66-9EF9-75C4-D4164117E3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6488" y="2047141"/>
                <a:ext cx="0" cy="21906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3015090-BF45-F905-681F-0A0559E9D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1362" y="2049912"/>
                <a:ext cx="0" cy="21906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A2E4681-F1BB-B683-2826-BB78980CDB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5639" y="2041598"/>
                <a:ext cx="1740849" cy="219893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6EFD9B9-97B5-A655-C3A1-A7074A3EB2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05620" y="2034886"/>
                <a:ext cx="1707010" cy="220565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2D56B94-D154-4A2F-B3D3-A52C8ED0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0" y="142757"/>
            <a:ext cx="8070633" cy="984775"/>
          </a:xfrm>
        </p:spPr>
        <p:txBody>
          <a:bodyPr>
            <a:normAutofit/>
          </a:bodyPr>
          <a:lstStyle/>
          <a:p>
            <a:r>
              <a:rPr lang="en-NZ" dirty="0"/>
              <a:t>From skyscrapers to villages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57AF3-AB77-405A-8D9E-E35297D3D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19</a:t>
            </a:fld>
            <a:endParaRPr lang="en"/>
          </a:p>
        </p:txBody>
      </p:sp>
      <p:sp>
        <p:nvSpPr>
          <p:cNvPr id="13" name="Google Shape;506;p29">
            <a:extLst>
              <a:ext uri="{FF2B5EF4-FFF2-40B4-BE49-F238E27FC236}">
                <a16:creationId xmlns:a16="http://schemas.microsoft.com/office/drawing/2014/main" id="{88F94C26-CF12-46D9-B110-DC3CED086EB6}"/>
              </a:ext>
            </a:extLst>
          </p:cNvPr>
          <p:cNvSpPr txBox="1">
            <a:spLocks/>
          </p:cNvSpPr>
          <p:nvPr/>
        </p:nvSpPr>
        <p:spPr>
          <a:xfrm>
            <a:off x="8528859" y="1675974"/>
            <a:ext cx="3495757" cy="43751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NZ" sz="1600" b="1" dirty="0">
                <a:latin typeface="Montserrat"/>
                <a:ea typeface="Montserrat"/>
                <a:cs typeface="Montserrat"/>
                <a:sym typeface="Montserrat"/>
              </a:rPr>
              <a:t>Principles:</a:t>
            </a:r>
          </a:p>
          <a:p>
            <a:pPr marL="227965" indent="-227965">
              <a:spcBef>
                <a:spcPts val="800"/>
              </a:spcBef>
              <a:buFontTx/>
              <a:buChar char="-"/>
            </a:pPr>
            <a:r>
              <a:rPr lang="en" sz="1450" dirty="0"/>
              <a:t>Deploy reusable and replaceable components (for example: Onboarding’s email service has been designed to address all email sending needs)</a:t>
            </a:r>
          </a:p>
          <a:p>
            <a:pPr marL="227965" indent="-227965">
              <a:spcBef>
                <a:spcPts val="800"/>
              </a:spcBef>
              <a:buFontTx/>
              <a:buChar char="-"/>
            </a:pPr>
            <a:r>
              <a:rPr lang="en" sz="1450" dirty="0"/>
              <a:t>Technology agnostic – decoupled and connected where the value is in the data</a:t>
            </a:r>
          </a:p>
          <a:p>
            <a:pPr marL="227965" indent="-227965">
              <a:spcBef>
                <a:spcPts val="800"/>
              </a:spcBef>
              <a:buFontTx/>
              <a:buChar char="-"/>
            </a:pPr>
            <a:r>
              <a:rPr lang="en-NZ" sz="1450" dirty="0"/>
              <a:t>Use industry standards, such as authentication, instead of re-implementing user management in every single application</a:t>
            </a:r>
          </a:p>
          <a:p>
            <a:pPr marL="227965" indent="-227965">
              <a:spcBef>
                <a:spcPts val="800"/>
              </a:spcBef>
              <a:buFontTx/>
              <a:buChar char="-"/>
            </a:pPr>
            <a:r>
              <a:rPr lang="en-NZ" sz="1450" dirty="0"/>
              <a:t>Continuous evaluation and improvement of the component parts of the digital ecosystem (the village)</a:t>
            </a:r>
            <a:endParaRPr lang="en" sz="1467" dirty="0"/>
          </a:p>
          <a:p>
            <a:pPr marL="227965" indent="-227965">
              <a:spcBef>
                <a:spcPts val="800"/>
              </a:spcBef>
              <a:buFontTx/>
              <a:buChar char="-"/>
            </a:pPr>
            <a:endParaRPr lang="en" sz="1600" dirty="0"/>
          </a:p>
        </p:txBody>
      </p:sp>
      <p:pic>
        <p:nvPicPr>
          <p:cNvPr id="1026" name="Picture 2" descr="Sky Village in Rødovre / MVRDV | ArchDaily">
            <a:extLst>
              <a:ext uri="{FF2B5EF4-FFF2-40B4-BE49-F238E27FC236}">
                <a16:creationId xmlns:a16="http://schemas.microsoft.com/office/drawing/2014/main" id="{BC5A79F2-C2C0-A2F6-CACD-3C9898B29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04" y="1274301"/>
            <a:ext cx="3068350" cy="371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3C98C-AB55-2E4B-58F9-2E9577218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26" y="2677769"/>
            <a:ext cx="580519" cy="911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236571-6BA2-68F0-E73A-57EF4B27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381" y="2677769"/>
            <a:ext cx="580519" cy="911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97B451-EAF2-7580-6E72-B963AF292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229" y="1573557"/>
            <a:ext cx="580519" cy="911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56821-E173-4F68-1FA6-4654C49FD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381" y="1573558"/>
            <a:ext cx="580519" cy="911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BE9D2E-49CB-1546-4EE6-89AF76A6B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27" y="1573558"/>
            <a:ext cx="580519" cy="9115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3BA47-E7BC-DF9C-1035-D5CA6DEE4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229" y="2677768"/>
            <a:ext cx="580519" cy="911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EBF874-E1DC-0D79-7134-723843FC1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204" y="3781980"/>
            <a:ext cx="580519" cy="9115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EEB148-18C2-B75D-97C5-A3DDE01ED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25" y="3781980"/>
            <a:ext cx="580519" cy="9115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DFF602-E215-E60A-3D04-649D28E95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380" y="3781980"/>
            <a:ext cx="580519" cy="911571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CA3DE4D-5BEA-807E-93C8-9A4EB325C3E9}"/>
              </a:ext>
            </a:extLst>
          </p:cNvPr>
          <p:cNvGrpSpPr/>
          <p:nvPr/>
        </p:nvGrpSpPr>
        <p:grpSpPr>
          <a:xfrm>
            <a:off x="5200772" y="1565617"/>
            <a:ext cx="2499303" cy="3139380"/>
            <a:chOff x="5222938" y="1565617"/>
            <a:chExt cx="2499303" cy="313938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EAC8EE6-0904-491D-2D36-9096FED11072}"/>
                </a:ext>
              </a:extLst>
            </p:cNvPr>
            <p:cNvSpPr/>
            <p:nvPr/>
          </p:nvSpPr>
          <p:spPr>
            <a:xfrm>
              <a:off x="5234680" y="1579685"/>
              <a:ext cx="686012" cy="91157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/>
                <a:t>Cyber &amp; Network</a:t>
              </a:r>
            </a:p>
            <a:p>
              <a:pPr algn="ctr"/>
              <a:r>
                <a:rPr lang="en-US" sz="1200" dirty="0"/>
                <a:t>Security</a:t>
              </a:r>
              <a:endParaRPr lang="en-NZ" sz="1200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C8B5A1D-980A-A7D3-E55B-EE28B42B9AA1}"/>
                </a:ext>
              </a:extLst>
            </p:cNvPr>
            <p:cNvSpPr/>
            <p:nvPr/>
          </p:nvSpPr>
          <p:spPr>
            <a:xfrm>
              <a:off x="6155472" y="1570788"/>
              <a:ext cx="686012" cy="91157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/>
                <a:t>Identity</a:t>
              </a:r>
            </a:p>
            <a:p>
              <a:pPr algn="ctr"/>
              <a:r>
                <a:rPr lang="en-US" sz="1200" dirty="0"/>
                <a:t>&amp; Access</a:t>
              </a:r>
            </a:p>
            <a:p>
              <a:pPr algn="ctr"/>
              <a:r>
                <a:rPr lang="en-US" sz="1200" dirty="0" err="1"/>
                <a:t>Mgmt</a:t>
              </a:r>
              <a:endParaRPr lang="en-NZ" sz="1200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F3FDC3E-2256-FE95-447D-6C7E5FCB65BB}"/>
                </a:ext>
              </a:extLst>
            </p:cNvPr>
            <p:cNvSpPr/>
            <p:nvPr/>
          </p:nvSpPr>
          <p:spPr>
            <a:xfrm>
              <a:off x="7036229" y="1565617"/>
              <a:ext cx="686012" cy="91157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/>
                <a:t>Cloud </a:t>
              </a:r>
              <a:r>
                <a:rPr lang="en-US" sz="1200" dirty="0" err="1"/>
                <a:t>Infrast</a:t>
              </a:r>
              <a:endParaRPr lang="en-NZ" sz="1200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8BF2677-F59B-D972-5A47-607501FEDDC0}"/>
                </a:ext>
              </a:extLst>
            </p:cNvPr>
            <p:cNvSpPr/>
            <p:nvPr/>
          </p:nvSpPr>
          <p:spPr>
            <a:xfrm>
              <a:off x="5254537" y="2682295"/>
              <a:ext cx="686012" cy="91157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/>
                <a:t>Back Office Systems</a:t>
              </a:r>
              <a:endParaRPr lang="en-NZ" sz="120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EBA0677-09C3-D4D5-1A6B-0526044568DF}"/>
                </a:ext>
              </a:extLst>
            </p:cNvPr>
            <p:cNvSpPr/>
            <p:nvPr/>
          </p:nvSpPr>
          <p:spPr>
            <a:xfrm>
              <a:off x="6155086" y="2685066"/>
              <a:ext cx="686012" cy="91157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/>
                <a:t>SMS</a:t>
              </a:r>
              <a:endParaRPr lang="en-NZ" sz="1200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F9A46587-3132-9FC6-98C2-5014C23D2FCF}"/>
                </a:ext>
              </a:extLst>
            </p:cNvPr>
            <p:cNvSpPr/>
            <p:nvPr/>
          </p:nvSpPr>
          <p:spPr>
            <a:xfrm>
              <a:off x="6989128" y="2693376"/>
              <a:ext cx="686012" cy="91157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/>
                <a:t>LMS (MTK)</a:t>
              </a:r>
              <a:endParaRPr lang="en-NZ" sz="1200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F86B025-BCF8-8969-1DC9-55DB6FE35D46}"/>
                </a:ext>
              </a:extLst>
            </p:cNvPr>
            <p:cNvSpPr/>
            <p:nvPr/>
          </p:nvSpPr>
          <p:spPr>
            <a:xfrm>
              <a:off x="6991896" y="3793426"/>
              <a:ext cx="686012" cy="91157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/>
                <a:t>Office</a:t>
              </a:r>
            </a:p>
            <a:p>
              <a:pPr algn="ctr"/>
              <a:r>
                <a:rPr lang="en-US" sz="1200" dirty="0"/>
                <a:t>Prod</a:t>
              </a:r>
              <a:endParaRPr lang="en-NZ" sz="1200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6CA99FAD-0A07-40C9-A951-9F20A5C54CC6}"/>
                </a:ext>
              </a:extLst>
            </p:cNvPr>
            <p:cNvSpPr/>
            <p:nvPr/>
          </p:nvSpPr>
          <p:spPr>
            <a:xfrm>
              <a:off x="6155086" y="3790346"/>
              <a:ext cx="686012" cy="91157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/>
                <a:t>3</a:t>
              </a:r>
              <a:r>
                <a:rPr lang="en-US" sz="1200" baseline="30000" dirty="0"/>
                <a:t>rd</a:t>
              </a:r>
              <a:r>
                <a:rPr lang="en-US" sz="1200" dirty="0"/>
                <a:t> Party Apps</a:t>
              </a:r>
              <a:endParaRPr lang="en-NZ" sz="1200" dirty="0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B79EE9A-276A-721E-F9F6-3E28C06F3C7A}"/>
                </a:ext>
              </a:extLst>
            </p:cNvPr>
            <p:cNvSpPr/>
            <p:nvPr/>
          </p:nvSpPr>
          <p:spPr>
            <a:xfrm>
              <a:off x="5222938" y="3793426"/>
              <a:ext cx="686012" cy="91157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/>
                <a:t>Data Lake</a:t>
              </a:r>
              <a:endParaRPr lang="en-NZ" sz="1200" dirty="0"/>
            </a:p>
          </p:txBody>
        </p:sp>
      </p:grp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308C36EB-8771-B09F-0022-4F49FB6CBA3C}"/>
              </a:ext>
            </a:extLst>
          </p:cNvPr>
          <p:cNvSpPr/>
          <p:nvPr/>
        </p:nvSpPr>
        <p:spPr>
          <a:xfrm>
            <a:off x="3769445" y="2781993"/>
            <a:ext cx="969020" cy="567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21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F7921-7716-AD55-95C6-B6E5A9B78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en-US" sz="4800" err="1">
                <a:solidFill>
                  <a:srgbClr val="FFFFFF"/>
                </a:solidFill>
              </a:rPr>
              <a:t>Te</a:t>
            </a:r>
            <a:r>
              <a:rPr lang="en-US" sz="4800">
                <a:solidFill>
                  <a:srgbClr val="FFFFFF"/>
                </a:solidFill>
              </a:rPr>
              <a:t> Aho o </a:t>
            </a:r>
            <a:r>
              <a:rPr lang="en-US" sz="4800" err="1">
                <a:solidFill>
                  <a:srgbClr val="FFFFFF"/>
                </a:solidFill>
              </a:rPr>
              <a:t>Te</a:t>
            </a:r>
            <a:r>
              <a:rPr lang="en-US" sz="4800">
                <a:solidFill>
                  <a:srgbClr val="FFFFFF"/>
                </a:solidFill>
              </a:rPr>
              <a:t> Kura Pounamu</a:t>
            </a:r>
            <a:endParaRPr lang="en-NZ" sz="480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E8D74-3EED-01CE-0724-C266EB0FD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Who we are</a:t>
            </a:r>
            <a:endParaRPr lang="en-N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439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9"/>
          <p:cNvSpPr txBox="1">
            <a:spLocks noGrp="1"/>
          </p:cNvSpPr>
          <p:nvPr>
            <p:ph type="title"/>
          </p:nvPr>
        </p:nvSpPr>
        <p:spPr>
          <a:xfrm>
            <a:off x="195467" y="307097"/>
            <a:ext cx="11443733" cy="546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dirty="0"/>
              <a:t>Where we’ve come from and where we’re going</a:t>
            </a:r>
            <a:endParaRPr dirty="0"/>
          </a:p>
        </p:txBody>
      </p:sp>
      <p:sp>
        <p:nvSpPr>
          <p:cNvPr id="505" name="Google Shape;505;p29"/>
          <p:cNvSpPr txBox="1">
            <a:spLocks noGrp="1"/>
          </p:cNvSpPr>
          <p:nvPr>
            <p:ph type="body" idx="1"/>
          </p:nvPr>
        </p:nvSpPr>
        <p:spPr>
          <a:xfrm>
            <a:off x="658423" y="2032500"/>
            <a:ext cx="3103600" cy="41850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None/>
            </a:pPr>
            <a:r>
              <a:rPr lang="en-NZ" sz="1600" b="1" dirty="0">
                <a:latin typeface="Montserrat"/>
                <a:ea typeface="Montserrat"/>
                <a:cs typeface="Montserrat"/>
                <a:sym typeface="Montserrat"/>
              </a:rPr>
              <a:t>Lack of architecture principles</a:t>
            </a:r>
            <a:endParaRPr lang="en-NZ" sz="1600" b="1" dirty="0">
              <a:latin typeface="Montserrat"/>
              <a:ea typeface="Montserrat"/>
              <a:cs typeface="Montserrat"/>
            </a:endParaRPr>
          </a:p>
          <a:p>
            <a:pPr marL="227965" indent="-227965">
              <a:buFontTx/>
              <a:buChar char="-"/>
            </a:pPr>
            <a:r>
              <a:rPr lang="en" sz="1600" dirty="0"/>
              <a:t>Legacy environment that relied on </a:t>
            </a:r>
            <a:r>
              <a:rPr lang="en" sz="1600" b="1" dirty="0"/>
              <a:t>silos</a:t>
            </a:r>
            <a:r>
              <a:rPr lang="en" sz="1600" dirty="0"/>
              <a:t> resulting in limited ability to </a:t>
            </a:r>
            <a:r>
              <a:rPr lang="en" sz="1600" b="1" dirty="0"/>
              <a:t>change and evolve</a:t>
            </a:r>
            <a:endParaRPr lang="en" sz="1600" dirty="0"/>
          </a:p>
          <a:p>
            <a:pPr marL="227965" indent="-227965">
              <a:buFontTx/>
              <a:buChar char="-"/>
            </a:pPr>
            <a:r>
              <a:rPr lang="en" sz="1600" dirty="0"/>
              <a:t>Information was </a:t>
            </a:r>
            <a:r>
              <a:rPr lang="en" sz="1600" b="1" dirty="0"/>
              <a:t>fragmented </a:t>
            </a:r>
            <a:r>
              <a:rPr lang="en" sz="1600" dirty="0"/>
              <a:t>with no centralised views of </a:t>
            </a:r>
            <a:r>
              <a:rPr lang="en" sz="1600" b="1" dirty="0"/>
              <a:t>ownership</a:t>
            </a:r>
            <a:r>
              <a:rPr lang="en" sz="1600" dirty="0"/>
              <a:t> or proper measures of </a:t>
            </a:r>
            <a:r>
              <a:rPr lang="en" sz="1600" b="1" dirty="0"/>
              <a:t>data quality</a:t>
            </a:r>
            <a:endParaRPr lang="en" sz="1600" dirty="0"/>
          </a:p>
          <a:p>
            <a:pPr marL="227965" indent="-227965">
              <a:buFontTx/>
              <a:buChar char="-"/>
            </a:pPr>
            <a:r>
              <a:rPr lang="en-NZ" sz="1600" dirty="0"/>
              <a:t>Solutions selected by individual teams rarely considered the 'big picture' and impact on others</a:t>
            </a:r>
            <a:endParaRPr sz="1600" dirty="0"/>
          </a:p>
        </p:txBody>
      </p:sp>
      <p:sp>
        <p:nvSpPr>
          <p:cNvPr id="506" name="Google Shape;506;p29"/>
          <p:cNvSpPr txBox="1">
            <a:spLocks noGrp="1"/>
          </p:cNvSpPr>
          <p:nvPr>
            <p:ph type="body" idx="2"/>
          </p:nvPr>
        </p:nvSpPr>
        <p:spPr>
          <a:xfrm>
            <a:off x="4501416" y="2032500"/>
            <a:ext cx="3103600" cy="389849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None/>
            </a:pPr>
            <a:r>
              <a:rPr lang="en-NZ" sz="1600" b="1" dirty="0">
                <a:latin typeface="Montserrat"/>
                <a:ea typeface="Montserrat"/>
                <a:cs typeface="Montserrat"/>
                <a:sym typeface="Montserrat"/>
              </a:rPr>
              <a:t>Innovation through both users and technical teams</a:t>
            </a:r>
          </a:p>
          <a:p>
            <a:pPr marL="227965" indent="-227965">
              <a:buFontTx/>
              <a:buChar char="-"/>
            </a:pPr>
            <a:r>
              <a:rPr lang="en" sz="1600" dirty="0"/>
              <a:t>Artificially restraining what users can do or use, has led to them ‘finding ways around’, paradoxically increasing risk</a:t>
            </a:r>
          </a:p>
          <a:p>
            <a:pPr marL="227965" indent="-227965">
              <a:buFontTx/>
              <a:buChar char="-"/>
            </a:pPr>
            <a:r>
              <a:rPr lang="en" sz="1600" dirty="0"/>
              <a:t>Tech culture needed to change to embrace end-user innovation, but new modern foundations are required to support it</a:t>
            </a:r>
          </a:p>
          <a:p>
            <a:pPr marL="227965" indent="-227965">
              <a:buFontTx/>
              <a:buChar char="-"/>
            </a:pPr>
            <a:endParaRPr lang="en" sz="1600" dirty="0"/>
          </a:p>
        </p:txBody>
      </p:sp>
      <p:sp>
        <p:nvSpPr>
          <p:cNvPr id="507" name="Google Shape;507;p29"/>
          <p:cNvSpPr txBox="1">
            <a:spLocks noGrp="1"/>
          </p:cNvSpPr>
          <p:nvPr>
            <p:ph type="body" idx="3"/>
          </p:nvPr>
        </p:nvSpPr>
        <p:spPr>
          <a:xfrm>
            <a:off x="8255743" y="2032500"/>
            <a:ext cx="3491080" cy="41850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None/>
            </a:pPr>
            <a:r>
              <a:rPr lang="en-NZ" sz="1600" b="1" dirty="0">
                <a:latin typeface="Montserrat"/>
                <a:ea typeface="Montserrat"/>
                <a:cs typeface="Montserrat"/>
                <a:sym typeface="Montserrat"/>
              </a:rPr>
              <a:t>Cyber-resilience relies on both </a:t>
            </a:r>
            <a:r>
              <a:rPr lang="en-NZ" sz="1600" dirty="0">
                <a:latin typeface="Montserrat"/>
                <a:ea typeface="Montserrat"/>
                <a:cs typeface="Montserrat"/>
                <a:sym typeface="Montserrat"/>
              </a:rPr>
              <a:t>Security</a:t>
            </a:r>
            <a:r>
              <a:rPr lang="en-NZ" sz="1600" b="1" dirty="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-NZ" sz="1600" dirty="0">
                <a:latin typeface="Montserrat"/>
                <a:ea typeface="Montserrat"/>
                <a:cs typeface="Montserrat"/>
                <a:sym typeface="Montserrat"/>
              </a:rPr>
              <a:t>Compliance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27965" indent="-227965">
              <a:buFontTx/>
              <a:buChar char="-"/>
            </a:pPr>
            <a:r>
              <a:rPr lang="en-GB" sz="1600" dirty="0"/>
              <a:t>These two concepts have traditionally been kept separate, with </a:t>
            </a:r>
            <a:r>
              <a:rPr lang="en-GB" sz="1600" b="1" dirty="0"/>
              <a:t>Security</a:t>
            </a:r>
            <a:r>
              <a:rPr lang="en-GB" sz="1600" dirty="0"/>
              <a:t> understood as a technical responsibility, and </a:t>
            </a:r>
            <a:r>
              <a:rPr lang="en-GB" sz="1600" b="1" dirty="0"/>
              <a:t>Compliance</a:t>
            </a:r>
            <a:r>
              <a:rPr lang="en-GB" sz="1600" dirty="0"/>
              <a:t> a business responsibility</a:t>
            </a:r>
          </a:p>
          <a:p>
            <a:pPr marL="227965" indent="-227965">
              <a:buFontTx/>
              <a:buChar char="-"/>
            </a:pPr>
            <a:r>
              <a:rPr lang="en-GB" sz="1600" dirty="0"/>
              <a:t>Today’s security risks emerge more often from users’ behaviour, and compliance issues from technically obsolete components</a:t>
            </a:r>
            <a:endParaRPr sz="1600" dirty="0"/>
          </a:p>
        </p:txBody>
      </p:sp>
      <p:sp>
        <p:nvSpPr>
          <p:cNvPr id="508" name="Google Shape;508;p29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20</a:t>
            </a:fld>
            <a:endParaRPr/>
          </a:p>
        </p:txBody>
      </p:sp>
      <p:grpSp>
        <p:nvGrpSpPr>
          <p:cNvPr id="13" name="Google Shape;897;p47">
            <a:extLst>
              <a:ext uri="{FF2B5EF4-FFF2-40B4-BE49-F238E27FC236}">
                <a16:creationId xmlns:a16="http://schemas.microsoft.com/office/drawing/2014/main" id="{19650E54-E646-417B-A7E7-6C4E444C7507}"/>
              </a:ext>
            </a:extLst>
          </p:cNvPr>
          <p:cNvGrpSpPr/>
          <p:nvPr/>
        </p:nvGrpSpPr>
        <p:grpSpPr>
          <a:xfrm>
            <a:off x="1565767" y="1072055"/>
            <a:ext cx="891700" cy="889968"/>
            <a:chOff x="3918650" y="293075"/>
            <a:chExt cx="488500" cy="412775"/>
          </a:xfrm>
          <a:solidFill>
            <a:schemeClr val="accent3">
              <a:lumMod val="75000"/>
            </a:schemeClr>
          </a:solidFill>
        </p:grpSpPr>
        <p:sp>
          <p:nvSpPr>
            <p:cNvPr id="14" name="Google Shape;898;p47">
              <a:extLst>
                <a:ext uri="{FF2B5EF4-FFF2-40B4-BE49-F238E27FC236}">
                  <a16:creationId xmlns:a16="http://schemas.microsoft.com/office/drawing/2014/main" id="{555108DD-0AA9-4D1C-BBA8-4B809B6C7281}"/>
                </a:ext>
              </a:extLst>
            </p:cNvPr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l" t="t" r="r" b="b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899;p47">
              <a:extLst>
                <a:ext uri="{FF2B5EF4-FFF2-40B4-BE49-F238E27FC236}">
                  <a16:creationId xmlns:a16="http://schemas.microsoft.com/office/drawing/2014/main" id="{21078E57-2B61-4B45-9159-F61F887977A8}"/>
                </a:ext>
              </a:extLst>
            </p:cNvPr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l" t="t" r="r" b="b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900;p47">
              <a:extLst>
                <a:ext uri="{FF2B5EF4-FFF2-40B4-BE49-F238E27FC236}">
                  <a16:creationId xmlns:a16="http://schemas.microsoft.com/office/drawing/2014/main" id="{52B639F6-4D2B-47AB-B11E-4A1E788D6D66}"/>
                </a:ext>
              </a:extLst>
            </p:cNvPr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l" t="t" r="r" b="b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" name="Google Shape;1015;p47">
            <a:extLst>
              <a:ext uri="{FF2B5EF4-FFF2-40B4-BE49-F238E27FC236}">
                <a16:creationId xmlns:a16="http://schemas.microsoft.com/office/drawing/2014/main" id="{0DDA666E-95C0-4D3E-B4C6-568598166274}"/>
              </a:ext>
            </a:extLst>
          </p:cNvPr>
          <p:cNvGrpSpPr/>
          <p:nvPr/>
        </p:nvGrpSpPr>
        <p:grpSpPr>
          <a:xfrm>
            <a:off x="5267974" y="1072055"/>
            <a:ext cx="891700" cy="871936"/>
            <a:chOff x="5975075" y="2327500"/>
            <a:chExt cx="420100" cy="388350"/>
          </a:xfrm>
          <a:solidFill>
            <a:schemeClr val="accent4">
              <a:lumMod val="75000"/>
            </a:schemeClr>
          </a:solidFill>
        </p:grpSpPr>
        <p:sp>
          <p:nvSpPr>
            <p:cNvPr id="18" name="Google Shape;1016;p47">
              <a:extLst>
                <a:ext uri="{FF2B5EF4-FFF2-40B4-BE49-F238E27FC236}">
                  <a16:creationId xmlns:a16="http://schemas.microsoft.com/office/drawing/2014/main" id="{F18DA1A9-9C1B-45BB-AE25-F800412C5A13}"/>
                </a:ext>
              </a:extLst>
            </p:cNvPr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1017;p47">
              <a:extLst>
                <a:ext uri="{FF2B5EF4-FFF2-40B4-BE49-F238E27FC236}">
                  <a16:creationId xmlns:a16="http://schemas.microsoft.com/office/drawing/2014/main" id="{7B90A5F4-4C7B-4F4B-BF04-F47329F9E63D}"/>
                </a:ext>
              </a:extLst>
            </p:cNvPr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" name="Google Shape;985;p47">
            <a:extLst>
              <a:ext uri="{FF2B5EF4-FFF2-40B4-BE49-F238E27FC236}">
                <a16:creationId xmlns:a16="http://schemas.microsoft.com/office/drawing/2014/main" id="{68BCA16A-5AE6-4E71-A6C4-215DF94E37F4}"/>
              </a:ext>
            </a:extLst>
          </p:cNvPr>
          <p:cNvGrpSpPr/>
          <p:nvPr/>
        </p:nvGrpSpPr>
        <p:grpSpPr>
          <a:xfrm>
            <a:off x="9426645" y="1088741"/>
            <a:ext cx="849675" cy="871935"/>
            <a:chOff x="5970800" y="1619250"/>
            <a:chExt cx="428650" cy="456725"/>
          </a:xfrm>
          <a:solidFill>
            <a:schemeClr val="accent5">
              <a:lumMod val="75000"/>
            </a:schemeClr>
          </a:solidFill>
        </p:grpSpPr>
        <p:sp>
          <p:nvSpPr>
            <p:cNvPr id="25" name="Google Shape;986;p47">
              <a:extLst>
                <a:ext uri="{FF2B5EF4-FFF2-40B4-BE49-F238E27FC236}">
                  <a16:creationId xmlns:a16="http://schemas.microsoft.com/office/drawing/2014/main" id="{CE132F3D-7695-4DAC-AB32-2E0EE528D5C5}"/>
                </a:ext>
              </a:extLst>
            </p:cNvPr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987;p47">
              <a:extLst>
                <a:ext uri="{FF2B5EF4-FFF2-40B4-BE49-F238E27FC236}">
                  <a16:creationId xmlns:a16="http://schemas.microsoft.com/office/drawing/2014/main" id="{A9602DA3-F12A-4D8F-A9ED-B6A1CB7254D0}"/>
                </a:ext>
              </a:extLst>
            </p:cNvPr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988;p47">
              <a:extLst>
                <a:ext uri="{FF2B5EF4-FFF2-40B4-BE49-F238E27FC236}">
                  <a16:creationId xmlns:a16="http://schemas.microsoft.com/office/drawing/2014/main" id="{7832F02F-0732-4D0A-B647-96E3881FF868}"/>
                </a:ext>
              </a:extLst>
            </p:cNvPr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989;p47">
              <a:extLst>
                <a:ext uri="{FF2B5EF4-FFF2-40B4-BE49-F238E27FC236}">
                  <a16:creationId xmlns:a16="http://schemas.microsoft.com/office/drawing/2014/main" id="{00BB7BBC-5272-44BE-9034-EC0991720E9B}"/>
                </a:ext>
              </a:extLst>
            </p:cNvPr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990;p47">
              <a:extLst>
                <a:ext uri="{FF2B5EF4-FFF2-40B4-BE49-F238E27FC236}">
                  <a16:creationId xmlns:a16="http://schemas.microsoft.com/office/drawing/2014/main" id="{554FF3F2-41F6-4768-9082-61F1D906A9DC}"/>
                </a:ext>
              </a:extLst>
            </p:cNvPr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195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build="p"/>
      <p:bldP spid="506" grpId="0" build="p"/>
      <p:bldP spid="50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5770E2-F386-FC44-07C2-DED1903D0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628BF4-6A4A-DB46-E047-B3CF1193B8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2D676-FD6E-D638-FFB8-9614A850E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857" y="504737"/>
            <a:ext cx="3598526" cy="7795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ED7D38-75AD-3991-7BB3-6E9FAD87DA02}"/>
              </a:ext>
            </a:extLst>
          </p:cNvPr>
          <p:cNvSpPr txBox="1"/>
          <p:nvPr/>
        </p:nvSpPr>
        <p:spPr>
          <a:xfrm>
            <a:off x="1312984" y="2872154"/>
            <a:ext cx="7795846" cy="372409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</a:rPr>
              <a:t>Waiho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i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te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toipoto</a:t>
            </a:r>
            <a:r>
              <a:rPr lang="en-US" sz="2800">
                <a:solidFill>
                  <a:schemeClr val="bg1"/>
                </a:solidFill>
              </a:rPr>
              <a:t>, </a:t>
            </a:r>
            <a:r>
              <a:rPr lang="en-US" sz="2800" err="1">
                <a:solidFill>
                  <a:schemeClr val="bg1"/>
                </a:solidFill>
              </a:rPr>
              <a:t>kaua</a:t>
            </a:r>
            <a:r>
              <a:rPr lang="en-US" sz="2800">
                <a:solidFill>
                  <a:schemeClr val="bg1"/>
                </a:solidFill>
              </a:rPr>
              <a:t> </a:t>
            </a:r>
            <a:r>
              <a:rPr lang="en-US" sz="2800" err="1">
                <a:solidFill>
                  <a:schemeClr val="bg1"/>
                </a:solidFill>
              </a:rPr>
              <a:t>i</a:t>
            </a:r>
            <a:r>
              <a:rPr lang="en-US" sz="2800">
                <a:solidFill>
                  <a:schemeClr val="bg1"/>
                </a:solidFill>
              </a:rPr>
              <a:t> </a:t>
            </a:r>
            <a:r>
              <a:rPr lang="en-US" sz="2800" err="1">
                <a:solidFill>
                  <a:schemeClr val="bg1"/>
                </a:solidFill>
              </a:rPr>
              <a:t>te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toiroa</a:t>
            </a:r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</a:rPr>
              <a:t>Let us keep close together, not far apart</a:t>
            </a:r>
          </a:p>
          <a:p>
            <a:endParaRPr lang="en-US" i="1">
              <a:solidFill>
                <a:schemeClr val="bg1"/>
              </a:solidFill>
            </a:endParaRPr>
          </a:p>
          <a:p>
            <a:endParaRPr lang="en-US" i="1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 i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Email: 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terina.leonard@tekura.school.nz</a:t>
            </a:r>
            <a:endParaRPr lang="en-US">
              <a:solidFill>
                <a:schemeClr val="bg1"/>
              </a:solidFill>
            </a:endParaRPr>
          </a:p>
          <a:p>
            <a:endParaRPr lang="en-US" i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Web: 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www.tekura.school.nz</a:t>
            </a:r>
            <a:endParaRPr lang="en-US">
              <a:solidFill>
                <a:schemeClr val="bg1"/>
              </a:solidFill>
            </a:endParaRPr>
          </a:p>
          <a:p>
            <a:endParaRPr lang="en-US" i="1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Find us on Facebook and Instagram</a:t>
            </a:r>
          </a:p>
          <a:p>
            <a:endParaRPr lang="en-US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9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645CB6-2E6C-56CC-CE04-F80BC8058B9A}"/>
              </a:ext>
            </a:extLst>
          </p:cNvPr>
          <p:cNvSpPr txBox="1"/>
          <p:nvPr/>
        </p:nvSpPr>
        <p:spPr>
          <a:xfrm>
            <a:off x="331081" y="643467"/>
            <a:ext cx="10806611" cy="60631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mi-NZ" sz="2800" b="1" dirty="0"/>
              <a:t>Te Kura – </a:t>
            </a:r>
            <a:r>
              <a:rPr lang="mi-NZ" sz="2800" b="1" dirty="0" err="1"/>
              <a:t>who</a:t>
            </a:r>
            <a:r>
              <a:rPr lang="mi-NZ" sz="2800" b="1" dirty="0"/>
              <a:t> </a:t>
            </a:r>
            <a:r>
              <a:rPr lang="mi-NZ" sz="2800" b="1" dirty="0" err="1"/>
              <a:t>we</a:t>
            </a:r>
            <a:r>
              <a:rPr lang="mi-NZ" sz="2800" b="1" dirty="0"/>
              <a:t> are</a:t>
            </a:r>
            <a:endParaRPr lang="mi-NZ" sz="2000" b="1" kern="1200" dirty="0">
              <a:latin typeface="+mn-lt"/>
            </a:endParaRPr>
          </a:p>
          <a:p>
            <a:pPr>
              <a:spcAft>
                <a:spcPts val="600"/>
              </a:spcAft>
            </a:pPr>
            <a:endParaRPr lang="mi-NZ" sz="2000" kern="12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mi-NZ" sz="2000" kern="1200" dirty="0" err="1">
                <a:latin typeface="+mn-lt"/>
                <a:ea typeface="+mn-ea"/>
                <a:cs typeface="+mn-cs"/>
              </a:rPr>
              <a:t>NZ’s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state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online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distance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education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provider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–</a:t>
            </a:r>
            <a:r>
              <a:rPr lang="mi-NZ" sz="2000" dirty="0"/>
              <a:t> 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dirty="0" err="1"/>
              <a:t>around</a:t>
            </a:r>
            <a:r>
              <a:rPr lang="mi-NZ" sz="2000" dirty="0"/>
              <a:t> 900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dirty="0"/>
              <a:t>kaimahi (</a:t>
            </a:r>
            <a:r>
              <a:rPr lang="mi-NZ" sz="2000" dirty="0" err="1"/>
              <a:t>staff</a:t>
            </a:r>
            <a:r>
              <a:rPr lang="mi-NZ" sz="2000" dirty="0"/>
              <a:t>) 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across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16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offices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dirty="0" err="1"/>
              <a:t>nationwide</a:t>
            </a:r>
            <a:br>
              <a:rPr lang="mi-NZ" sz="2000" kern="1200" dirty="0"/>
            </a:br>
            <a:endParaRPr lang="mi-NZ" sz="2000" dirty="0"/>
          </a:p>
          <a:p>
            <a:pPr>
              <a:spcAft>
                <a:spcPts val="600"/>
              </a:spcAft>
            </a:pPr>
            <a:r>
              <a:rPr lang="mi-NZ" sz="2000" kern="1200" dirty="0" err="1">
                <a:latin typeface="+mn-lt"/>
                <a:ea typeface="+mn-ea"/>
                <a:cs typeface="+mn-cs"/>
              </a:rPr>
              <a:t>Early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childhood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dirty="0"/>
              <a:t>and </a:t>
            </a:r>
            <a:r>
              <a:rPr lang="mi-NZ" sz="2000" dirty="0" err="1"/>
              <a:t>Years</a:t>
            </a:r>
            <a:r>
              <a:rPr lang="mi-NZ" sz="2000" dirty="0"/>
              <a:t> 1-13</a:t>
            </a:r>
          </a:p>
          <a:p>
            <a:pPr>
              <a:spcAft>
                <a:spcPts val="600"/>
              </a:spcAft>
            </a:pPr>
            <a:endParaRPr lang="mi-NZ" sz="2000" dirty="0"/>
          </a:p>
          <a:p>
            <a:pPr>
              <a:spcAft>
                <a:spcPts val="600"/>
              </a:spcAft>
            </a:pPr>
            <a:r>
              <a:rPr lang="mi-NZ" sz="2000" kern="1200" dirty="0">
                <a:latin typeface="+mn-lt"/>
                <a:ea typeface="+mn-ea"/>
                <a:cs typeface="+mn-cs"/>
              </a:rPr>
              <a:t>30,000~ students across a range of </a:t>
            </a:r>
            <a:r>
              <a:rPr lang="mi-NZ" sz="2000" dirty="0"/>
              <a:t>enrolment </a:t>
            </a:r>
          </a:p>
          <a:p>
            <a:pPr>
              <a:spcAft>
                <a:spcPts val="600"/>
              </a:spcAft>
            </a:pPr>
            <a:r>
              <a:rPr lang="mi-NZ" sz="2000" dirty="0"/>
              <a:t>gateways</a:t>
            </a:r>
            <a:endParaRPr lang="mi-NZ" sz="2000" kern="1200" dirty="0">
              <a:latin typeface="+mn-lt"/>
            </a:endParaRPr>
          </a:p>
          <a:p>
            <a:pPr>
              <a:spcAft>
                <a:spcPts val="600"/>
              </a:spcAft>
            </a:pPr>
            <a:endParaRPr lang="mi-NZ" sz="2000" dirty="0"/>
          </a:p>
          <a:p>
            <a:pPr>
              <a:spcAft>
                <a:spcPts val="600"/>
              </a:spcAft>
            </a:pPr>
            <a:r>
              <a:rPr lang="mi-NZ" sz="2000" kern="1200" dirty="0" err="1">
                <a:latin typeface="+mn-lt"/>
                <a:ea typeface="+mn-ea"/>
                <a:cs typeface="+mn-cs"/>
              </a:rPr>
              <a:t>Big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Picture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learning</a:t>
            </a:r>
            <a:endParaRPr lang="mi-NZ" sz="2000" kern="1200" dirty="0">
              <a:latin typeface="+mn-lt"/>
            </a:endParaRPr>
          </a:p>
          <a:p>
            <a:pPr>
              <a:spcAft>
                <a:spcPts val="600"/>
              </a:spcAft>
            </a:pPr>
            <a:endParaRPr lang="mi-NZ" sz="2000" dirty="0"/>
          </a:p>
          <a:p>
            <a:pPr>
              <a:spcAft>
                <a:spcPts val="600"/>
              </a:spcAft>
            </a:pPr>
            <a:r>
              <a:rPr lang="mi-NZ" sz="2000" kern="1200" dirty="0">
                <a:latin typeface="+mn-lt"/>
                <a:ea typeface="+mn-ea"/>
                <a:cs typeface="+mn-cs"/>
              </a:rPr>
              <a:t>Living Te Tiriti o Waitangi</a:t>
            </a:r>
            <a:endParaRPr lang="mi-NZ" sz="2000" dirty="0"/>
          </a:p>
          <a:p>
            <a:pPr>
              <a:spcAft>
                <a:spcPts val="600"/>
              </a:spcAft>
            </a:pPr>
            <a:endParaRPr lang="mi-NZ" sz="2000" dirty="0"/>
          </a:p>
          <a:p>
            <a:pPr>
              <a:spcAft>
                <a:spcPts val="600"/>
              </a:spcAft>
            </a:pPr>
            <a:r>
              <a:rPr lang="mi-NZ" sz="2000" kern="1200" dirty="0" err="1">
                <a:latin typeface="+mn-lt"/>
                <a:ea typeface="+mn-ea"/>
                <a:cs typeface="+mn-cs"/>
              </a:rPr>
              <a:t>Ensuring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ākonga</a:t>
            </a:r>
            <a:r>
              <a:rPr lang="mi-NZ" sz="2000" dirty="0"/>
              <a:t> (</a:t>
            </a:r>
            <a:r>
              <a:rPr lang="mi-NZ" sz="2000" dirty="0" err="1"/>
              <a:t>students</a:t>
            </a:r>
            <a:r>
              <a:rPr lang="mi-NZ" sz="2000" dirty="0"/>
              <a:t>)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are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at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the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centre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of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br>
              <a:rPr lang="mi-NZ" sz="2000" dirty="0"/>
            </a:br>
            <a:r>
              <a:rPr lang="mi-NZ" sz="2000" kern="1200" dirty="0" err="1">
                <a:latin typeface="+mn-lt"/>
                <a:ea typeface="+mn-ea"/>
                <a:cs typeface="+mn-cs"/>
              </a:rPr>
              <a:t>everything</a:t>
            </a:r>
            <a:r>
              <a:rPr lang="mi-NZ" sz="2000" dirty="0"/>
              <a:t> 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we</a:t>
            </a:r>
            <a:r>
              <a:rPr lang="mi-NZ" sz="2000" kern="1200" dirty="0">
                <a:latin typeface="+mn-lt"/>
                <a:ea typeface="+mn-ea"/>
                <a:cs typeface="+mn-cs"/>
              </a:rPr>
              <a:t> </a:t>
            </a:r>
            <a:r>
              <a:rPr lang="mi-NZ" sz="2000" kern="1200" dirty="0" err="1">
                <a:latin typeface="+mn-lt"/>
                <a:ea typeface="+mn-ea"/>
                <a:cs typeface="+mn-cs"/>
              </a:rPr>
              <a:t>do</a:t>
            </a:r>
            <a:endParaRPr lang="en-US" sz="2400" dirty="0" err="1"/>
          </a:p>
        </p:txBody>
      </p:sp>
      <p:pic>
        <p:nvPicPr>
          <p:cNvPr id="4" name="Picture 3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9A53E583-8215-A913-F010-0E2BCAEAE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073" y="2394809"/>
            <a:ext cx="5506063" cy="41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5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12596-9E4B-DBEF-6939-4663DDD34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0B4E050-75A2-1237-9D54-80E61534D0EE}"/>
              </a:ext>
            </a:extLst>
          </p:cNvPr>
          <p:cNvSpPr txBox="1"/>
          <p:nvPr/>
        </p:nvSpPr>
        <p:spPr>
          <a:xfrm>
            <a:off x="635096" y="810154"/>
            <a:ext cx="9439929" cy="67249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mi-NZ" sz="2800" b="1" kern="1200" dirty="0">
                <a:latin typeface="+mn-lt"/>
                <a:ea typeface="+mn-ea"/>
                <a:cs typeface="+mn-cs"/>
              </a:rPr>
              <a:t>Big Picture Te Ara Pounamu – </a:t>
            </a:r>
            <a:r>
              <a:rPr lang="mi-NZ" sz="2800" b="1" dirty="0"/>
              <a:t>personalising learning</a:t>
            </a:r>
            <a:r>
              <a:rPr lang="mi-NZ" sz="2800" b="1" kern="1200" dirty="0">
                <a:latin typeface="+mn-lt"/>
                <a:ea typeface="+mn-ea"/>
                <a:cs typeface="+mn-cs"/>
              </a:rPr>
              <a:t> for each akonga (student)</a:t>
            </a:r>
            <a:endParaRPr lang="mi-NZ" sz="2800" b="1" kern="1200" dirty="0">
              <a:latin typeface="+mn-lt"/>
            </a:endParaRPr>
          </a:p>
          <a:p>
            <a:pPr defTabSz="786384">
              <a:spcAft>
                <a:spcPts val="600"/>
              </a:spcAft>
            </a:pPr>
            <a:r>
              <a:rPr lang="mi-NZ" sz="2000" kern="1200" dirty="0">
                <a:latin typeface="+mn-lt"/>
                <a:ea typeface="+mn-ea"/>
                <a:cs typeface="+mn-cs"/>
              </a:rPr>
              <a:t>		</a:t>
            </a:r>
            <a:endParaRPr lang="mi-NZ" sz="2000" kern="1200" dirty="0">
              <a:latin typeface="+mn-lt"/>
            </a:endParaRPr>
          </a:p>
          <a:p>
            <a:pPr defTabSz="786384">
              <a:spcAft>
                <a:spcPts val="600"/>
              </a:spcAft>
            </a:pPr>
            <a:r>
              <a:rPr lang="mi-NZ" sz="2000" kern="1200" dirty="0">
                <a:latin typeface="+mn-lt"/>
                <a:ea typeface="+mn-ea"/>
                <a:cs typeface="+mn-cs"/>
              </a:rPr>
              <a:t>Authentic, personalised learning based on the needs, interests and</a:t>
            </a:r>
            <a:r>
              <a:rPr lang="mi-NZ" sz="2000" dirty="0"/>
              <a:t> </a:t>
            </a:r>
            <a:endParaRPr lang="mi-NZ" sz="2000" kern="1200" dirty="0">
              <a:latin typeface="+mn-lt"/>
            </a:endParaRPr>
          </a:p>
          <a:p>
            <a:pPr defTabSz="786384">
              <a:spcAft>
                <a:spcPts val="600"/>
              </a:spcAft>
            </a:pPr>
            <a:r>
              <a:rPr lang="mi-NZ" sz="2000" dirty="0"/>
              <a:t>goals of each ākonga</a:t>
            </a:r>
          </a:p>
          <a:p>
            <a:pPr defTabSz="786384">
              <a:spcAft>
                <a:spcPts val="600"/>
              </a:spcAft>
            </a:pPr>
            <a:endParaRPr lang="mi-NZ" sz="2000" dirty="0"/>
          </a:p>
          <a:p>
            <a:pPr defTabSz="786384">
              <a:spcAft>
                <a:spcPts val="600"/>
              </a:spcAft>
            </a:pPr>
            <a:r>
              <a:rPr lang="mi-NZ" sz="2000" dirty="0"/>
              <a:t>He Whai Taumaru </a:t>
            </a:r>
            <a:r>
              <a:rPr lang="en-NZ" sz="2000" dirty="0"/>
              <a:t>–</a:t>
            </a:r>
            <a:r>
              <a:rPr lang="mi-NZ" sz="2000" dirty="0"/>
              <a:t> Leaving to Learn and </a:t>
            </a:r>
            <a:r>
              <a:rPr lang="en-NZ" sz="2000" dirty="0"/>
              <a:t>Careers </a:t>
            </a:r>
          </a:p>
          <a:p>
            <a:pPr defTabSz="786384">
              <a:spcAft>
                <a:spcPts val="600"/>
              </a:spcAft>
            </a:pPr>
            <a:r>
              <a:rPr lang="en-NZ" sz="2000" dirty="0"/>
              <a:t>exploration </a:t>
            </a:r>
            <a:r>
              <a:rPr lang="en-NZ" sz="2000" dirty="0">
                <a:ea typeface="+mn-lt"/>
                <a:cs typeface="+mn-lt"/>
              </a:rPr>
              <a:t>– internships and shadowing</a:t>
            </a:r>
            <a:endParaRPr lang="mi-NZ" sz="2000" dirty="0"/>
          </a:p>
          <a:p>
            <a:pPr defTabSz="786384">
              <a:spcAft>
                <a:spcPts val="600"/>
              </a:spcAft>
            </a:pPr>
            <a:endParaRPr lang="mi-NZ" sz="2000" dirty="0"/>
          </a:p>
          <a:p>
            <a:pPr defTabSz="786384">
              <a:spcAft>
                <a:spcPts val="600"/>
              </a:spcAft>
            </a:pPr>
            <a:r>
              <a:rPr lang="en-NZ" sz="2000" dirty="0"/>
              <a:t>Learning experiences based on existing and emerging </a:t>
            </a:r>
          </a:p>
          <a:p>
            <a:pPr defTabSz="786384">
              <a:spcAft>
                <a:spcPts val="600"/>
              </a:spcAft>
            </a:pPr>
            <a:r>
              <a:rPr lang="en-NZ" sz="2000" dirty="0"/>
              <a:t>interests </a:t>
            </a:r>
            <a:endParaRPr lang="mi-NZ" sz="2000" dirty="0"/>
          </a:p>
          <a:p>
            <a:pPr defTabSz="786384">
              <a:spcAft>
                <a:spcPts val="600"/>
              </a:spcAft>
            </a:pPr>
            <a:endParaRPr lang="en-NZ" sz="2000" dirty="0"/>
          </a:p>
          <a:p>
            <a:pPr defTabSz="786384">
              <a:spcAft>
                <a:spcPts val="600"/>
              </a:spcAft>
            </a:pPr>
            <a:r>
              <a:rPr lang="en-NZ" sz="2000" dirty="0"/>
              <a:t>Huinga Ako – learning advisories where </a:t>
            </a:r>
            <a:r>
              <a:rPr lang="en-NZ" sz="2000" dirty="0" err="1"/>
              <a:t>ākonga</a:t>
            </a:r>
            <a:r>
              <a:rPr lang="en-NZ" sz="2000" dirty="0"/>
              <a:t> and </a:t>
            </a:r>
            <a:r>
              <a:rPr lang="en-NZ" sz="2000" dirty="0" err="1"/>
              <a:t>kaiako</a:t>
            </a:r>
            <a:r>
              <a:rPr lang="en-NZ" sz="2000" dirty="0"/>
              <a:t> (teachers) </a:t>
            </a:r>
          </a:p>
          <a:p>
            <a:pPr defTabSz="786384">
              <a:spcAft>
                <a:spcPts val="600"/>
              </a:spcAft>
            </a:pPr>
            <a:r>
              <a:rPr lang="en-NZ" sz="2000" dirty="0"/>
              <a:t>meet to plan learning and engage (150-200 locations)</a:t>
            </a:r>
          </a:p>
          <a:p>
            <a:pPr defTabSz="786384">
              <a:spcAft>
                <a:spcPts val="600"/>
              </a:spcAft>
            </a:pPr>
            <a:endParaRPr lang="en-NZ" sz="2000" dirty="0"/>
          </a:p>
          <a:p>
            <a:pPr defTabSz="786384">
              <a:spcAft>
                <a:spcPts val="600"/>
              </a:spcAft>
            </a:pPr>
            <a:endParaRPr lang="en-NZ" sz="2000" dirty="0"/>
          </a:p>
          <a:p>
            <a:pPr defTabSz="786384">
              <a:spcAft>
                <a:spcPts val="600"/>
              </a:spcAft>
            </a:pPr>
            <a:endParaRPr lang="mi-NZ" sz="2000" b="1" kern="1200" dirty="0">
              <a:latin typeface="+mn-lt"/>
            </a:endParaRPr>
          </a:p>
        </p:txBody>
      </p:sp>
      <p:pic>
        <p:nvPicPr>
          <p:cNvPr id="3" name="Picture 2" descr="A child working on a machine&#10;&#10;Description automatically generated">
            <a:extLst>
              <a:ext uri="{FF2B5EF4-FFF2-40B4-BE49-F238E27FC236}">
                <a16:creationId xmlns:a16="http://schemas.microsoft.com/office/drawing/2014/main" id="{DB3339FD-0D59-184A-1570-99C209D38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858" y="2834441"/>
            <a:ext cx="4625980" cy="354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1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38DA4-4FD8-64F6-66F1-C75C3AFAE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Personalised learning</a:t>
            </a:r>
            <a:endParaRPr lang="en-NZ" sz="480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BD179-A813-860C-D863-D057C4327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Onboarding</a:t>
            </a:r>
            <a:endParaRPr lang="en-N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02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9CC4BA-E48C-BC0E-B433-B8DE7B6AA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6AED9-820A-177C-1D19-CD3AAA0EEB57}"/>
              </a:ext>
            </a:extLst>
          </p:cNvPr>
          <p:cNvSpPr txBox="1"/>
          <p:nvPr/>
        </p:nvSpPr>
        <p:spPr>
          <a:xfrm>
            <a:off x="4810259" y="1106679"/>
            <a:ext cx="6555347" cy="5428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b="1" dirty="0"/>
              <a:t>Requirements for successful onboarding</a:t>
            </a:r>
            <a:r>
              <a:rPr lang="en-US" sz="1900" b="1" dirty="0"/>
              <a:t> </a:t>
            </a:r>
            <a:endParaRPr lang="en-US" sz="19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Overall aim is for every </a:t>
            </a:r>
            <a:r>
              <a:rPr lang="en-US" dirty="0" err="1"/>
              <a:t>ākonga</a:t>
            </a:r>
            <a:r>
              <a:rPr lang="en-US" dirty="0"/>
              <a:t> to have a brilliant start to their learning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Understanding what each </a:t>
            </a:r>
            <a:r>
              <a:rPr lang="en-US" dirty="0" err="1"/>
              <a:t>ākonga</a:t>
            </a:r>
            <a:r>
              <a:rPr lang="en-US" dirty="0"/>
              <a:t> needs to succeed at Te Kura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from the moment they submit an enrolment application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Gathering information through </a:t>
            </a:r>
            <a:r>
              <a:rPr lang="en-US" dirty="0" err="1"/>
              <a:t>ākonga</a:t>
            </a:r>
            <a:r>
              <a:rPr lang="en-US" dirty="0"/>
              <a:t> voice:</a:t>
            </a:r>
          </a:p>
          <a:p>
            <a:pPr marL="44577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personal experiences and preferences with learning</a:t>
            </a:r>
          </a:p>
          <a:p>
            <a:pPr marL="44577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preferred language of instruction</a:t>
            </a:r>
          </a:p>
          <a:p>
            <a:pPr marL="44577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whānau circumstances</a:t>
            </a:r>
          </a:p>
          <a:p>
            <a:pPr marL="44577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wellbeing</a:t>
            </a:r>
          </a:p>
          <a:p>
            <a:pPr marL="44577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preferred contact methods</a:t>
            </a:r>
          </a:p>
          <a:p>
            <a:pPr marL="44577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learning support needs</a:t>
            </a:r>
          </a:p>
          <a:p>
            <a:pPr marL="44577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supporting documentation or evidence from different agencies and education specialists located in one place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BF5F81-F4BB-9790-5013-59FCCC062C20}"/>
              </a:ext>
            </a:extLst>
          </p:cNvPr>
          <p:cNvSpPr txBox="1">
            <a:spLocks/>
          </p:cNvSpPr>
          <p:nvPr/>
        </p:nvSpPr>
        <p:spPr>
          <a:xfrm>
            <a:off x="378551" y="1636052"/>
            <a:ext cx="3115265" cy="66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rgbClr val="FFFFFF"/>
                </a:solidFill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3842376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9CC4BA-E48C-BC0E-B433-B8DE7B6AA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6AED9-820A-177C-1D19-CD3AAA0EEB57}"/>
              </a:ext>
            </a:extLst>
          </p:cNvPr>
          <p:cNvSpPr txBox="1"/>
          <p:nvPr/>
        </p:nvSpPr>
        <p:spPr>
          <a:xfrm>
            <a:off x="4893602" y="337982"/>
            <a:ext cx="6478479" cy="6097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Our end goal</a:t>
            </a:r>
          </a:p>
          <a:p>
            <a:pPr>
              <a:lnSpc>
                <a:spcPct val="90000"/>
              </a:lnSpc>
            </a:pPr>
            <a:br>
              <a:rPr lang="en-US" sz="1600" dirty="0"/>
            </a:br>
            <a:r>
              <a:rPr lang="en-US" sz="1600" dirty="0"/>
              <a:t>A tool that is easy to use, easy to navigate, and easy to extend 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Streamlined enrolment and </a:t>
            </a:r>
            <a:r>
              <a:rPr lang="en-US" sz="1600" dirty="0" err="1"/>
              <a:t>kaimanaaki</a:t>
            </a:r>
            <a:r>
              <a:rPr lang="en-US" sz="1600" dirty="0"/>
              <a:t> (learning advisor) allocation 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sz="1600" dirty="0"/>
              <a:t>process through a flag system, tick box checklists and notifications 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sz="1600" dirty="0"/>
              <a:t>rather than manual emails</a:t>
            </a:r>
            <a:endParaRPr lang="en-US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Enables </a:t>
            </a:r>
            <a:r>
              <a:rPr lang="en-US" sz="1600" dirty="0" err="1"/>
              <a:t>ākonga</a:t>
            </a:r>
            <a:r>
              <a:rPr lang="en-US" sz="1600" dirty="0"/>
              <a:t> to quickly: 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connect with kaimahi in their region 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access My Te Kura, our secure online learning environment 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find out about additional support they may be eligible for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Allows us to efficiently allocate </a:t>
            </a:r>
            <a:r>
              <a:rPr lang="en-US" sz="1600" dirty="0" err="1"/>
              <a:t>ākonga</a:t>
            </a:r>
            <a:r>
              <a:rPr lang="en-US" sz="1600" dirty="0"/>
              <a:t> to the correct enrolment 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gateway/learning </a:t>
            </a:r>
            <a:r>
              <a:rPr lang="en-US" sz="1600" dirty="0" err="1"/>
              <a:t>programme</a:t>
            </a:r>
            <a:r>
              <a:rPr lang="en-US" sz="1600" dirty="0"/>
              <a:t>/Kaiako (teacher)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Results in targeted/increased support for those </a:t>
            </a:r>
            <a:r>
              <a:rPr lang="en-US" sz="1600" dirty="0" err="1"/>
              <a:t>ākonga</a:t>
            </a:r>
            <a:r>
              <a:rPr lang="en-US" sz="1600" dirty="0"/>
              <a:t> who need it in a more timely fashion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Future state: Access to aggregated data, which will support Te Kura to tell our story about the needs of our </a:t>
            </a:r>
            <a:r>
              <a:rPr lang="en-US" sz="1600" dirty="0" err="1"/>
              <a:t>ākonga</a:t>
            </a:r>
            <a:r>
              <a:rPr lang="en-US" sz="1600" dirty="0"/>
              <a:t> and to effectively advocate for them 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04D66B-1193-CE7D-69CD-B429CECD6A86}"/>
              </a:ext>
            </a:extLst>
          </p:cNvPr>
          <p:cNvSpPr txBox="1">
            <a:spLocks/>
          </p:cNvSpPr>
          <p:nvPr/>
        </p:nvSpPr>
        <p:spPr>
          <a:xfrm>
            <a:off x="644559" y="1496014"/>
            <a:ext cx="3115265" cy="116761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rgbClr val="FFFFFF"/>
                </a:solidFill>
              </a:rPr>
              <a:t>Onboarding Tool</a:t>
            </a:r>
          </a:p>
        </p:txBody>
      </p:sp>
    </p:spTree>
    <p:extLst>
      <p:ext uri="{BB962C8B-B14F-4D97-AF65-F5344CB8AC3E}">
        <p14:creationId xmlns:p14="http://schemas.microsoft.com/office/powerpoint/2010/main" val="236636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43C833-56FE-667A-E878-C569B6205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7722493-9038-E186-7CF8-1FA6EC59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DFF90F-2F8F-47A3-31C3-C30B6CBCB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641774-8111-C47A-9641-1AF32823C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9B4F51-765D-A389-CDCD-A6E83336B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DCC9EE1-56D2-646F-C018-90F3CC5AC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9A4513-C548-E977-011B-A76145A38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4CFFC-344D-3711-654C-5A1E9A6E6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17" y="1637190"/>
            <a:ext cx="3115265" cy="66352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spcBef>
                <a:spcPct val="0"/>
              </a:spcBef>
            </a:pPr>
            <a:r>
              <a:rPr lang="en-US" sz="4000" dirty="0">
                <a:solidFill>
                  <a:srgbClr val="FFFFFF"/>
                </a:solidFill>
              </a:rPr>
              <a:t>Where we’ve come from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88869-5FC6-FBC0-59CD-E4449F6ACE93}"/>
              </a:ext>
            </a:extLst>
          </p:cNvPr>
          <p:cNvSpPr>
            <a:spLocks/>
          </p:cNvSpPr>
          <p:nvPr/>
        </p:nvSpPr>
        <p:spPr>
          <a:xfrm>
            <a:off x="585882" y="1009987"/>
            <a:ext cx="3103600" cy="4102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B0641-59B1-B27B-336F-4026C32E595D}"/>
              </a:ext>
            </a:extLst>
          </p:cNvPr>
          <p:cNvSpPr>
            <a:spLocks/>
          </p:cNvSpPr>
          <p:nvPr/>
        </p:nvSpPr>
        <p:spPr>
          <a:xfrm>
            <a:off x="9327616" y="1168715"/>
            <a:ext cx="2565728" cy="378510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401320" marR="0" lvl="0" indent="-290195" algn="l" defTabSz="603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Outdated traditional experience</a:t>
            </a:r>
          </a:p>
          <a:p>
            <a:pPr marL="401320" marR="0" lvl="0" indent="-290195" algn="l" defTabSz="603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Focused only on "administrative" information (i.e. fitting ITS/SMS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 marL="401320" indent="-290195" defTabSz="603504">
              <a:spcAft>
                <a:spcPts val="600"/>
              </a:spcAft>
              <a:buFont typeface="Arial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easy way to expand based on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feedback from our Kaiako</a:t>
            </a:r>
          </a:p>
          <a:p>
            <a:pPr marL="401320" indent="-290195" defTabSz="603504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Negative feedback 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830F3E7-93CF-EDEE-ADA8-1514DB8F7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64" y="1637446"/>
            <a:ext cx="4813695" cy="396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52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238B96-0755-E8C0-5B29-DA7C8B905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341CFAA-C6F2-FB0D-5DBE-F5E830220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6AC558-63D2-BF90-FCD3-2CAF70C12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9F8E0E-695B-3256-53BD-32A1C000C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25396F-550C-5D7E-E3B5-D7F6264E5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483E8C-F2F0-B5E1-167D-BC1DD1595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06D15D-8BB8-C36F-B7F4-D34C437A2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B46F1D8-8BEE-3E2B-2F3F-19F4D2062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9F6098-E31A-D2C5-E045-009841E40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D6B5F0-1561-A9A9-A8EB-9A3AA4AA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905" y="224785"/>
            <a:ext cx="7055893" cy="4833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Demo – Applicant side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FAF9D5-BF37-E253-6392-F0FDA3B109C9}"/>
              </a:ext>
            </a:extLst>
          </p:cNvPr>
          <p:cNvSpPr>
            <a:spLocks/>
          </p:cNvSpPr>
          <p:nvPr/>
        </p:nvSpPr>
        <p:spPr>
          <a:xfrm>
            <a:off x="8410120" y="1385607"/>
            <a:ext cx="3232748" cy="274333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171450" indent="-171450" defTabSz="6035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Simple graphical language</a:t>
            </a:r>
          </a:p>
          <a:p>
            <a:pPr marL="171450" indent="-171450" defTabSz="6035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Dynamically lead the applicant through the process, even when they don’t know the answer to a question</a:t>
            </a:r>
          </a:p>
          <a:p>
            <a:pPr marL="171450" indent="-171450" defTabSz="6035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“Guiding the student through the application process”</a:t>
            </a:r>
            <a:endParaRPr lang="en-NZ" sz="2000" dirty="0">
              <a:solidFill>
                <a:schemeClr val="bg2"/>
              </a:solidFill>
            </a:endParaRPr>
          </a:p>
        </p:txBody>
      </p:sp>
      <p:pic>
        <p:nvPicPr>
          <p:cNvPr id="7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46611D57-11A2-D2B9-FACD-23E0C8100F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089" y="1024442"/>
            <a:ext cx="6926899" cy="548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12419</TotalTime>
  <Words>1307</Words>
  <Application>Microsoft Office PowerPoint</Application>
  <PresentationFormat>Widescreen</PresentationFormat>
  <Paragraphs>178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Montserrat</vt:lpstr>
      <vt:lpstr>Poppins</vt:lpstr>
      <vt:lpstr>Poppins Bold</vt:lpstr>
      <vt:lpstr>Wingdings</vt:lpstr>
      <vt:lpstr>Office Theme</vt:lpstr>
      <vt:lpstr>Te Aho o Te Kura Pounamu  Connecting with communities for ākonga success</vt:lpstr>
      <vt:lpstr>Te Aho o Te Kura Pounamu</vt:lpstr>
      <vt:lpstr>PowerPoint Presentation</vt:lpstr>
      <vt:lpstr>PowerPoint Presentation</vt:lpstr>
      <vt:lpstr>Personalised learning</vt:lpstr>
      <vt:lpstr>PowerPoint Presentation</vt:lpstr>
      <vt:lpstr>PowerPoint Presentation</vt:lpstr>
      <vt:lpstr>Where we’ve come from</vt:lpstr>
      <vt:lpstr>PowerPoint Presentation</vt:lpstr>
      <vt:lpstr>PowerPoint Presentation</vt:lpstr>
      <vt:lpstr>Principle #1:  Avoid blocking applicants</vt:lpstr>
      <vt:lpstr>Principle #2:  Let applicant tell you how they want to learn</vt:lpstr>
      <vt:lpstr>PowerPoint Presentation</vt:lpstr>
      <vt:lpstr>Behind the scenes</vt:lpstr>
      <vt:lpstr>Personalised learning</vt:lpstr>
      <vt:lpstr>PowerPoint Presentation</vt:lpstr>
      <vt:lpstr>PowerPoint Presentation</vt:lpstr>
      <vt:lpstr>Te Kura’s digital approach </vt:lpstr>
      <vt:lpstr>From skyscrapers to villages</vt:lpstr>
      <vt:lpstr>Where we’ve come from and where we’re going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 with communities for ākonga success</dc:title>
  <dc:creator>Katie Hayes</dc:creator>
  <cp:lastModifiedBy>Michael Tompson</cp:lastModifiedBy>
  <cp:revision>13</cp:revision>
  <dcterms:created xsi:type="dcterms:W3CDTF">2024-02-22T21:10:54Z</dcterms:created>
  <dcterms:modified xsi:type="dcterms:W3CDTF">2024-03-05T09:10:23Z</dcterms:modified>
</cp:coreProperties>
</file>